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Georgia" panose="02040502050405020303" pitchFamily="18" charset="0"/>
      <p:regular r:id="rId29"/>
      <p:bold r:id="rId30"/>
      <p:italic r:id="rId31"/>
      <p:boldItalic r:id="rId32"/>
    </p:embeddedFont>
    <p:embeddedFont>
      <p:font typeface="Oswald" panose="00000500000000000000" pitchFamily="2" charset="0"/>
      <p:regular r:id="rId33"/>
      <p:bold r:id="rId34"/>
    </p:embeddedFont>
    <p:embeddedFont>
      <p:font typeface="Source Code Pro" panose="020B0509030403020204" pitchFamily="49"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3zGFNEGydxICoWCPZFXJDoSuE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bs.anumuseum.org.il/skn/en/c6/e23554818/%D7%90%D7%95%D7%93%D7%95%D7%AA/_El_Transito_Synagogue_in_Toledo_Spain?utm_source=google&amp;utm_medium=cpc&amp;utm_term=&amp;utm_campaign=x&amp;device=c&amp;gad_source=1&amp;gad_campaignid=22833031659&amp;gbraid=0AAAAADqCky1C3Fz2xpZOxMP0DKcVhuAdY&amp;gclid=CjwKCAiAncvMBhBEEiwA9GU_fr1-fTESkxeP7OuwF_GNfk6JMaUkrXNhobnNxzB58rqA60mlG6n8ChoC8ecQAvD_Bw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hc.unesco.org/en/list/31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10.1080/13602365.2023.23016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ultura.gob.es/msefardi/en/colecciones/historia-colecciones.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horagranada.com/galerias/la-mezquita-mayor-de-granada-celebra-el-ramada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useodelprado.es/en/the-collection/art-work/man-condemned-by-the-inquisition/b3bd42d3-1d1c-45b4-8754-791e5803633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163/22141332-0802P00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163/2451-9537_cmrii_COM_27442"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historyofandalus.wordpress.com/appendix-a/appendix-v/" TargetMode="External"/><Relationship Id="rId4" Type="http://schemas.openxmlformats.org/officeDocument/2006/relationships/hyperlink" Target="https://portal.shariasource.com/documents/353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lpais.com/mexico/2021-08-03/el-templo-mayor-cambio-la-cara-de-ciudad-de-mexico.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istorytoday.com/archive/cartography/map-tenochtitlan-152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ritannica.com/topic/Templo-Mayo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historyskills.com/classroom/year-8/the-templo-mayor/"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pasmilhaud.com/mapas-historicos/mapa-de-la-reconquista-722-149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u.edu/artsandletters/pjhr/chhre/pdf/hh-alhambra-1492-english.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ultura.gob.es/archivos-aca/en/actividades/documentos-para-la-historia-de-europa/moriscos.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ewish-heritage-europe.eu/2025/09/10/netherlands-ki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eanderekaart.amsterdam/en/map/POR01-festive-albu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dbs.anumuseum.org.il/skn/en/c6/e23554818/%D7%90%D7%95%D7%93%D7%95%D7%AA/_El_Transito_Synagogue_in_Toledo_Spain?utm_source=google&amp;utm_medium=cpc&amp;utm_term=&amp;utm_campaign=x&amp;device=c&amp;gad_source=1&amp;gad_campaignid=22833031659&amp;gbraid=0AAAAADqCky1C3Fz2xpZOxMP0DKcVhuAdY&amp;gclid=CjwKCAiAncvMBhBEEiwA9GU_fr1-fTESkxeP7OuwF_GNfk6JMaUkrXNhobnNxzB58rqA60mlG6n8ChoC8ecQAvD_BwE</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(#slide)</a:t>
            </a:r>
            <a:r>
              <a:rPr lang="en" sz="1200" b="1">
                <a:solidFill>
                  <a:schemeClr val="dk1"/>
                </a:solidFill>
              </a:rPr>
              <a:t> Synagogues</a:t>
            </a:r>
            <a:r>
              <a:rPr lang="en" sz="1200">
                <a:solidFill>
                  <a:schemeClr val="dk1"/>
                </a:solidFill>
              </a:rPr>
              <a:t> suffered a similar fate. Following the Alhambra Decree that ordered the expulsion of Jews from Castile and Aragon, synagogues in Spain were closed, confiscated by the Crown, and in many cases, converted into churches or hospitals.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One example is the Synagogue of Samuel Halevi which was built in Toledo in the 14th century. Halevi was a rich and powerful man – treasurer to the king of Castile. Located in Toledo's medieval Jewish quarter, the synagogue was connected to Samuel’ house by a gate and was intended as a private house of worship. The complex also served as a center for Jewish religious education or yeshiva.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With the apparent approval of the king, this synagogue defied Spanish laws that required synagogues to be smaller and lower than churches and plain in decoration. It was large – the prayer hall had a 12-meter-high ceiling and featured beautiful Nasrid-style arches. It also has Hebrew inscriptions praising the king and Samuel and Arabic inscriptions and quotations from Psalms. </a:t>
            </a:r>
            <a:r>
              <a:rPr lang="en" sz="1200">
                <a:solidFill>
                  <a:srgbClr val="202122"/>
                </a:solidFill>
                <a:highlight>
                  <a:srgbClr val="FFFFFF"/>
                </a:highlight>
              </a:rPr>
              <a:t>Women were separated from men during services, with a second-floor gallery reserved for them. </a:t>
            </a:r>
            <a:endParaRPr sz="1200">
              <a:solidFill>
                <a:srgbClr val="2021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rgbClr val="2021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In 1492 the catholic monarchs gifted the church to a Catholic missionary order.</a:t>
            </a:r>
            <a:endParaRPr sz="1200">
              <a:solidFill>
                <a:srgbClr val="2021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happened in 1492 with sacred buildings was not completely new or exceptional. The long reconquista set precedents for abolishing mosques.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Further Reading</a:t>
            </a: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https://whc.unesco.org/en/list/313/</a:t>
            </a:r>
            <a:endParaRPr/>
          </a:p>
          <a:p>
            <a:pPr marL="457200" lvl="0" indent="-298450" algn="l" rtl="0">
              <a:lnSpc>
                <a:spcPct val="100000"/>
              </a:lnSpc>
              <a:spcBef>
                <a:spcPts val="0"/>
              </a:spcBef>
              <a:spcAft>
                <a:spcPts val="0"/>
              </a:spcAft>
              <a:buSzPts val="1100"/>
              <a:buChar char="●"/>
            </a:pPr>
            <a:r>
              <a:rPr lang="en"/>
              <a:t>Martínez Capdevila, P. (2023). Representing the unrepresentable: the Mosque of Córdoba and the ideal Islamic temple. The Journal of Architecture, 28(8), 1409–1441. </a:t>
            </a:r>
            <a:r>
              <a:rPr lang="en" u="sng">
                <a:solidFill>
                  <a:schemeClr val="hlink"/>
                </a:solidFill>
                <a:hlinkClick r:id="rId4"/>
              </a:rPr>
              <a:t>https://doi.org/10.1080/13602365.2023.2301656</a:t>
            </a:r>
            <a:endParaRPr/>
          </a:p>
          <a:p>
            <a:pPr marL="0" lvl="0" indent="0" algn="l" rtl="0">
              <a:lnSpc>
                <a:spcPct val="100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Cordoba had been a very important political center in medieval Spain. The construction of Cordoba’s Great Mosque began in 785. This coincides with what UNESCO described as “Cordoba’s period of greatest glory [which] began in the 8th century after the Moorish conquest, when some 300 mosques and innumerable palaces and public buildings were built to rival the splendors of Constantinople, Damascus and Baghdad.” But the great mosque stands out - it was one largest sacred buildings in the Islamic world.</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In 1236</a:t>
            </a:r>
            <a:r>
              <a:rPr lang="en" sz="1200">
                <a:solidFill>
                  <a:schemeClr val="dk1"/>
                </a:solidFill>
              </a:rPr>
              <a:t> the mosque was converted to a cathedral after the Christian forces of Castile captured the city during the Reconquista.</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is fascinating is that this building retained much of its original Islamic features.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rPr>
              <a:t>Patio de los naranjos </a:t>
            </a:r>
            <a:r>
              <a:rPr lang="en" sz="1200">
                <a:solidFill>
                  <a:schemeClr val="dk1"/>
                </a:solidFill>
              </a:rPr>
              <a:t>- fountains - for ritual washing before prayer</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rPr>
              <a:t>Famous arches </a:t>
            </a:r>
            <a:r>
              <a:rPr lang="en" sz="1200">
                <a:solidFill>
                  <a:schemeClr val="dk1"/>
                </a:solidFill>
              </a:rPr>
              <a:t>- typical of style that developed in Islamic centers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rPr>
              <a:t>The Mihrab</a:t>
            </a:r>
            <a:r>
              <a:rPr lang="en" sz="1200">
                <a:solidFill>
                  <a:schemeClr val="dk1"/>
                </a:solidFill>
              </a:rPr>
              <a:t> - The famous horseshoe arched prayer niche used to identify the wall that faces Mecca is a practical feature of mosques as Muslims must face toward Mecca during their daily prayers. The mihrab in the Great Mosque of Córdoba is framed by an exquisitely decorated arch, and features original 10th-century Islamic calligraphy.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These features left in tact, but converted into a cathedral with catholic altar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DISCUSSION</a:t>
            </a: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is the importance of a mosque to practicing Muslims? What role do synagogue’s play in Jewish life? What would be the impact or consequences on a religious tradition if these institutions were destroyed?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ccc19dc17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ccc19dc17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Sephardic Museum in Toledo: </a:t>
            </a:r>
            <a:r>
              <a:rPr lang="en" u="sng">
                <a:solidFill>
                  <a:schemeClr val="hlink"/>
                </a:solidFill>
                <a:hlinkClick r:id="rId3"/>
              </a:rPr>
              <a:t>https://www.cultura.gob.es/msefardi/en/colecciones/historia-colecciones.html</a:t>
            </a:r>
            <a:endParaRPr/>
          </a:p>
          <a:p>
            <a:pPr marL="0" lvl="0" indent="0" algn="l" rtl="0">
              <a:spcBef>
                <a:spcPts val="0"/>
              </a:spcBef>
              <a:spcAft>
                <a:spcPts val="0"/>
              </a:spcAft>
              <a:buNone/>
            </a:pPr>
            <a:endParaRPr/>
          </a:p>
          <a:p>
            <a:pPr marL="0" lvl="0" indent="0" algn="l" rtl="0">
              <a:spcBef>
                <a:spcPts val="0"/>
              </a:spcBef>
              <a:spcAft>
                <a:spcPts val="0"/>
              </a:spcAft>
              <a:buNone/>
            </a:pPr>
            <a:r>
              <a:rPr lang="en"/>
              <a:t>Newspaper article about Ramadan in Granada’s Mezquita Mayor/ Grand mosque </a:t>
            </a:r>
            <a:r>
              <a:rPr lang="en" u="sng">
                <a:solidFill>
                  <a:schemeClr val="hlink"/>
                </a:solidFill>
                <a:hlinkClick r:id="rId4"/>
              </a:rPr>
              <a:t>https://www.ahoragranada.com/galerias/la-mezquita-mayor-de-granada-celebra-el-ramadan/</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Thoughts on resilience - the long view</a:t>
            </a: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In recent decades there have been significant developments in how these buildings are understood</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In 1970 the Toledo synagogue became the National Museum of Judeo-Spanish Art, a state institution under the control of the Spanish Ministry of Education and Culture.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Cordoba Mosque is a UNESCO world heritage site, although still a consecrated church, the building’s hybrid Islamic and Chrisitan heritage is celebrated in the on-site museum and its official website…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New mosque was built in Granada in 2023</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https://www.museodelprado.es/en/the-collection/art-work/man-condemned-by-the-inquisition/b3bd42d3-1d1c-45b4-8754-791e58036338</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600"/>
              </a:spcBef>
              <a:spcAft>
                <a:spcPts val="0"/>
              </a:spcAft>
              <a:buClr>
                <a:schemeClr val="dk1"/>
              </a:buClr>
              <a:buSzPts val="1100"/>
              <a:buFont typeface="Arial"/>
              <a:buNone/>
            </a:pPr>
            <a:r>
              <a:rPr lang="en" sz="1400" b="1">
                <a:solidFill>
                  <a:schemeClr val="dk1"/>
                </a:solidFill>
                <a:highlight>
                  <a:srgbClr val="FFFF00"/>
                </a:highlight>
              </a:rPr>
              <a:t>The Persecution of individuals</a:t>
            </a:r>
            <a:endParaRPr sz="1400" b="1">
              <a:solidFill>
                <a:schemeClr val="dk1"/>
              </a:solidFill>
              <a:highlight>
                <a:srgbClr val="FFFF00"/>
              </a:highlight>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Inquisition </a:t>
            </a: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Spanish Inquisition was established in 1478 by the Catholic Monarchs Ferdinand and Isabella, beginning operations in 1480. The Inquisition had a long life, operating until the first decades of the 19th century.</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Inquisition’s primary aim was to maintain Catholic orthodoxy or doctrinal purity by eliminating heresy within Spain, and eventually its overseas colonies.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Eliminating heresy involved identifying and dealing with</a:t>
            </a:r>
            <a:r>
              <a:rPr lang="en" sz="1200" b="1">
                <a:solidFill>
                  <a:schemeClr val="dk1"/>
                </a:solidFill>
              </a:rPr>
              <a:t> heretics</a:t>
            </a:r>
            <a:r>
              <a:rPr lang="en" sz="1200">
                <a:solidFill>
                  <a:schemeClr val="dk1"/>
                </a:solidFill>
              </a:rPr>
              <a:t> – ie individual people who held and spread heretical ideas and practices, AND through </a:t>
            </a:r>
            <a:r>
              <a:rPr lang="en" sz="1200" b="1">
                <a:solidFill>
                  <a:schemeClr val="dk1"/>
                </a:solidFill>
              </a:rPr>
              <a:t>censoring</a:t>
            </a:r>
            <a:r>
              <a:rPr lang="en" sz="1200">
                <a:solidFill>
                  <a:schemeClr val="dk1"/>
                </a:solidFill>
              </a:rPr>
              <a:t> heretical ideas in printed texts.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Inquisition evolved to be a kind of court with judges who investigated crimes against the faith.</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For individuals subject to inquisition investigations, the process was devastating.</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Usually</a:t>
            </a:r>
            <a:r>
              <a:rPr lang="en" sz="1200" b="1">
                <a:solidFill>
                  <a:schemeClr val="dk1"/>
                </a:solidFill>
              </a:rPr>
              <a:t> </a:t>
            </a:r>
            <a:r>
              <a:rPr lang="en" sz="1200">
                <a:solidFill>
                  <a:schemeClr val="dk1"/>
                </a:solidFill>
              </a:rPr>
              <a:t>the accused were </a:t>
            </a:r>
            <a:r>
              <a:rPr lang="en" sz="1200" b="1">
                <a:solidFill>
                  <a:schemeClr val="dk1"/>
                </a:solidFill>
              </a:rPr>
              <a:t>imprisoned</a:t>
            </a:r>
            <a:r>
              <a:rPr lang="en" sz="1200">
                <a:solidFill>
                  <a:schemeClr val="dk1"/>
                </a:solidFill>
              </a:rPr>
              <a:t> while their case was being investigated and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Their </a:t>
            </a:r>
            <a:r>
              <a:rPr lang="en" sz="1200" b="1">
                <a:solidFill>
                  <a:schemeClr val="dk1"/>
                </a:solidFill>
              </a:rPr>
              <a:t>property was confiscated</a:t>
            </a:r>
            <a:r>
              <a:rPr lang="en" sz="1200">
                <a:solidFill>
                  <a:schemeClr val="dk1"/>
                </a:solidFill>
              </a:rPr>
              <a:t>: their home, clothing, money, books, etc</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If eventually found guilty, they were subject to a range of punishments that ranged from burning at the stake (relatively rare); to being forced to parade through the streets of a city while being heckled then whipped; sentenced to spend periods of time in monasteries in prayer, or forced into exile.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first targets of the Spanish Inquisition were ‘Judaizing conversos’: people of the Jewish tradition who converted to Catholicism – were baptized – but continued to observe Jewish traditions. The INQ also persecuted people accused of witchcraft, blasphemy, bigamy, and other religious offenses.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Inquisition relied on people ‘dobbing in’ or denouncing their neighbours, family, friends, enemies.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Inquisition was a great record keeper, they created archives tracking all the details of their cases, so we have detailed testimonies from people denouncing others for being crypto-jews, as well as testimonies from the accused themselves that could be made under torture.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These sources provide valuable insight into persecution that people of the Jewish tradition faced, AND the ways in which they responded to this challenge. </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cc19dc17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ccc19dc17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https://www.latribunadecuenca.es/noticia/z37f47362-98eb-7b2f-02a08aad7e3af3a8/201404/el-archivo-de-la-inquisicion-digitalizara-sus-documentos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ccc19dc17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ccc19dc17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chemeClr val="dk1"/>
                </a:solidFill>
                <a:highlight>
                  <a:srgbClr val="FFFFFF"/>
                </a:highlight>
                <a:latin typeface="Georgia"/>
                <a:ea typeface="Georgia"/>
                <a:cs typeface="Georgia"/>
                <a:sym typeface="Georgia"/>
              </a:rPr>
              <a:t>Martín López, D. (2021). Jesuits and Conversos in Sixteenth-Century Toledo. </a:t>
            </a:r>
            <a:r>
              <a:rPr lang="en" sz="1050" i="1">
                <a:solidFill>
                  <a:schemeClr val="dk1"/>
                </a:solidFill>
                <a:highlight>
                  <a:srgbClr val="FFFFFF"/>
                </a:highlight>
                <a:latin typeface="Georgia"/>
                <a:ea typeface="Georgia"/>
                <a:cs typeface="Georgia"/>
                <a:sym typeface="Georgia"/>
              </a:rPr>
              <a:t>Journal of Jesuit Studies</a:t>
            </a:r>
            <a:r>
              <a:rPr lang="en" sz="1050">
                <a:solidFill>
                  <a:schemeClr val="dk1"/>
                </a:solidFill>
                <a:highlight>
                  <a:srgbClr val="FFFFFF"/>
                </a:highlight>
                <a:latin typeface="Georgia"/>
                <a:ea typeface="Georgia"/>
                <a:cs typeface="Georgia"/>
                <a:sym typeface="Georgia"/>
              </a:rPr>
              <a:t>, </a:t>
            </a:r>
            <a:r>
              <a:rPr lang="en" sz="1050" i="1">
                <a:solidFill>
                  <a:schemeClr val="dk1"/>
                </a:solidFill>
                <a:highlight>
                  <a:srgbClr val="FFFFFF"/>
                </a:highlight>
                <a:latin typeface="Georgia"/>
                <a:ea typeface="Georgia"/>
                <a:cs typeface="Georgia"/>
                <a:sym typeface="Georgia"/>
              </a:rPr>
              <a:t>8</a:t>
            </a:r>
            <a:r>
              <a:rPr lang="en" sz="1050">
                <a:solidFill>
                  <a:schemeClr val="dk1"/>
                </a:solidFill>
                <a:highlight>
                  <a:srgbClr val="FFFFFF"/>
                </a:highlight>
                <a:latin typeface="Georgia"/>
                <a:ea typeface="Georgia"/>
                <a:cs typeface="Georgia"/>
                <a:sym typeface="Georgia"/>
              </a:rPr>
              <a:t>(2), 173-194. </a:t>
            </a:r>
            <a:r>
              <a:rPr lang="en" sz="1050" u="sng">
                <a:solidFill>
                  <a:schemeClr val="hlink"/>
                </a:solidFill>
                <a:highlight>
                  <a:srgbClr val="FFFFFF"/>
                </a:highlight>
                <a:latin typeface="Georgia"/>
                <a:ea typeface="Georgia"/>
                <a:cs typeface="Georgia"/>
                <a:sym typeface="Georgia"/>
                <a:hlinkClick r:id="rId3"/>
              </a:rPr>
              <a:t>https://doi.org/10.1163/22141332-0802P002</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From </a:t>
            </a:r>
            <a:r>
              <a:rPr lang="en">
                <a:solidFill>
                  <a:schemeClr val="dk1"/>
                </a:solidFill>
              </a:rPr>
              <a:t>Homza, Lu Ann, ed. and trans. </a:t>
            </a:r>
            <a:r>
              <a:rPr lang="en" i="1">
                <a:solidFill>
                  <a:schemeClr val="dk1"/>
                </a:solidFill>
              </a:rPr>
              <a:t>The Spanish Inquisition, 1478–1614: An Anthology of Sources</a:t>
            </a:r>
            <a:r>
              <a:rPr lang="en">
                <a:solidFill>
                  <a:schemeClr val="dk1"/>
                </a:solidFill>
              </a:rPr>
              <a:t>. Indianapolis: Hackett Publishing Company, 2006. P64-68</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Case study: Inquisition trial of Marina González, 1494</a:t>
            </a: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Excerpt from Homza, Lu Ann, ed. and trans. The Spanish Inquisition, 1478–1614: An Anthology of Sources. Indianapolis: Hackett Publishing Company, 2006.p64-68</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Case study Document 5: Inquisition trial of Marina González, 1494</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Source is a confession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Icontext:</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Marina was arrested by the Inquisition, and during her imprisonment, she was questioned, possibly under torture, and made this confession. It would have been an oral testimony recorded by a notary, although sometimes literate people made written confessions in their own hand.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Recent research has shown that confessions obtained under torture are not entirely reliable, people may well invent information to satisfy their torturerers, and obtain freedom. That being said, this source sheds light on the ways Marina observed her faith,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ACTIVITY: Take a few minutes to read this source and consider:</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What Jewish traditions did Marina observe?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How did she learn about the religion and rituals?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Summing up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see both evidence of persecution, surveillance, violent punishment, and continuing to observe tradition in this crisis condition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https://www.amazon.com.au/Spanish-Inquisition-1478-1614-Anthology-Sources-ebook/dp/B076C7XDPG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Analysis (paywalled) </a:t>
            </a:r>
            <a:r>
              <a:rPr lang="en">
                <a:solidFill>
                  <a:schemeClr val="dk1"/>
                </a:solidFill>
              </a:rPr>
              <a:t>Bernabé Pons, Luis F. "Fatwa del muftí de Orán." In </a:t>
            </a:r>
            <a:r>
              <a:rPr lang="en" i="1">
                <a:solidFill>
                  <a:schemeClr val="dk1"/>
                </a:solidFill>
              </a:rPr>
              <a:t>Christian Muslim Relations Online II</a:t>
            </a:r>
            <a:r>
              <a:rPr lang="en">
                <a:solidFill>
                  <a:schemeClr val="dk1"/>
                </a:solidFill>
              </a:rPr>
              <a:t>, edited by David Thomas. Brill, 2015.</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https://doi.org/10.1163/2451-9537_cmrii_COM_27442</a:t>
            </a: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Open access sources: </a:t>
            </a:r>
            <a:r>
              <a:rPr lang="en" u="sng">
                <a:solidFill>
                  <a:schemeClr val="hlink"/>
                </a:solidFill>
                <a:hlinkClick r:id="rId4"/>
              </a:rPr>
              <a:t>https://portal.shariasource.com/documents/3534</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Also here </a:t>
            </a:r>
            <a:r>
              <a:rPr lang="en" u="sng">
                <a:solidFill>
                  <a:schemeClr val="hlink"/>
                </a:solidFill>
                <a:hlinkClick r:id="rId5"/>
              </a:rPr>
              <a:t>https://historyofandalus.wordpress.com/appendix-a/appendix-v/</a:t>
            </a:r>
            <a:r>
              <a:rPr lang="en">
                <a:solidFill>
                  <a:schemeClr val="dk1"/>
                </a:solidFill>
              </a:rPr>
              <a:t>ill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sz="1400" b="1">
                <a:solidFill>
                  <a:srgbClr val="434343"/>
                </a:solidFill>
              </a:rPr>
              <a:t>Primary source : The oran Fatwa (1504)</a:t>
            </a:r>
            <a:endParaRPr sz="1400" b="1">
              <a:solidFill>
                <a:srgbClr val="434343"/>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In 1504 a Moroccan jurist (Ahmad ibn Abi Jum'a al-Maghribi al-Wahrani), issued a fatwa, or religious ruling, addressed to Muslims in Spain, and specifically the Moriscos - forced converts. Ahmad ibn Abi Jum’a was a professor of Islamic law in Fez when he wrote this docuemnt. It is the only text that clearly pronounces on how Muslims should follow their own way of life under Christian rule, specifically in Spain. </a:t>
            </a:r>
            <a:endParaRPr sz="12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rPr>
              <a:t>Source analysis activity: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does the source tell us about how Muslims altered the practice of their faith in the face of religious oppression? What rituals or practices changed?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does the source reveal about Morisco assimilation into Hispanic Catholic societies in the aftermath of the fall of granada?</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published in El Pais (2021) </a:t>
            </a:r>
            <a:r>
              <a:rPr lang="en" u="sng">
                <a:solidFill>
                  <a:schemeClr val="hlink"/>
                </a:solidFill>
                <a:hlinkClick r:id="rId3"/>
              </a:rPr>
              <a:t>https://elpais.com/mexico/2021-08-03/el-templo-mayor-cambio-la-cara-de-ciudad-de-mexico.html</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Templo Mayor</a:t>
            </a: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0A0A0A"/>
                </a:solidFill>
                <a:highlight>
                  <a:srgbClr val="FFFFFF"/>
                </a:highlight>
              </a:rPr>
              <a:t>Tenochtitlan, the capital city of the Aztec Empire, was founded in the early 14th century/ 1300s. The capital was built in a lake across a series of natural and artificial islands connected by causeways, and became one of the largest cities in the early modern world with a population of perhaps 200,000 when the first Spanish conquistadors arrived around 1520.</a:t>
            </a: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0A0A0A"/>
                </a:solidFill>
                <a:highlight>
                  <a:srgbClr val="FFFFFF"/>
                </a:highlight>
              </a:rPr>
              <a:t>The Templo Mayor was the city’s most important building. This 60m tall pyramid structure was a religious complex dedicated to two major Aztec deities: Huitzilopochtli - the god of war, sun, and human sacrifice, and Tlaloc - the god of rain, water, and agricultural fertility.</a:t>
            </a: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a:solidFill>
                <a:srgbClr val="0A0A0A"/>
              </a:solidFill>
              <a:highlight>
                <a:srgbClr val="FFFFFF"/>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map </a:t>
            </a:r>
            <a:r>
              <a:rPr lang="en" u="sng">
                <a:solidFill>
                  <a:schemeClr val="hlink"/>
                </a:solidFill>
                <a:hlinkClick r:id="rId3"/>
              </a:rPr>
              <a:t>https://www.historytoday.com/archive/cartography/map-tenochtitlan-1524</a:t>
            </a:r>
            <a:endParaRPr/>
          </a:p>
          <a:p>
            <a:pPr marL="0" lvl="0" indent="0" algn="l" rtl="0">
              <a:lnSpc>
                <a:spcPct val="100000"/>
              </a:lnSpc>
              <a:spcBef>
                <a:spcPts val="0"/>
              </a:spcBef>
              <a:spcAft>
                <a:spcPts val="0"/>
              </a:spcAft>
              <a:buSzPts val="1100"/>
              <a:buNone/>
            </a:pPr>
            <a:endParaRPr/>
          </a:p>
          <a:p>
            <a:pPr marL="457200" lvl="0" indent="-304800" algn="l" rtl="0">
              <a:lnSpc>
                <a:spcPct val="115000"/>
              </a:lnSpc>
              <a:spcBef>
                <a:spcPts val="0"/>
              </a:spcBef>
              <a:spcAft>
                <a:spcPts val="0"/>
              </a:spcAft>
              <a:buClr>
                <a:srgbClr val="0A0A0A"/>
              </a:buClr>
              <a:buSzPts val="1200"/>
              <a:buChar char="●"/>
            </a:pPr>
            <a:r>
              <a:rPr lang="en" sz="1200">
                <a:solidFill>
                  <a:srgbClr val="0A0A0A"/>
                </a:solidFill>
                <a:highlight>
                  <a:srgbClr val="FFFFFF"/>
                </a:highlight>
              </a:rPr>
              <a:t>The templo major is also visible on this map of the city of Tenochitlan printed in Nuremberg in 1524 along with copies of Hernán Cortés’ letters to Emperor Charles V translated into Latin. T. This was the first image of Tenochtitlan that reached Europe.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Top left: Mexico City’s Cathedral</a:t>
            </a:r>
            <a:endParaRPr/>
          </a:p>
          <a:p>
            <a:pPr marL="0" lvl="0" indent="0" algn="l" rtl="0">
              <a:lnSpc>
                <a:spcPct val="100000"/>
              </a:lnSpc>
              <a:spcBef>
                <a:spcPts val="0"/>
              </a:spcBef>
              <a:spcAft>
                <a:spcPts val="0"/>
              </a:spcAft>
              <a:buSzPts val="1100"/>
              <a:buNone/>
            </a:pPr>
            <a:r>
              <a:rPr lang="en"/>
              <a:t>Bottom Left: Digital rendition of Cathedral </a:t>
            </a:r>
            <a:endParaRPr/>
          </a:p>
          <a:p>
            <a:pPr marL="0" lvl="0" indent="0" algn="l" rtl="0">
              <a:lnSpc>
                <a:spcPct val="100000"/>
              </a:lnSpc>
              <a:spcBef>
                <a:spcPts val="0"/>
              </a:spcBef>
              <a:spcAft>
                <a:spcPts val="0"/>
              </a:spcAft>
              <a:buSzPts val="1100"/>
              <a:buNone/>
            </a:pPr>
            <a:r>
              <a:rPr lang="en"/>
              <a:t>Top right: Photograph showing cathedral with excavated foundations of the templo mayor in the foreground</a:t>
            </a:r>
            <a:endParaRPr/>
          </a:p>
          <a:p>
            <a:pPr marL="0" lvl="0" indent="0" algn="l" rtl="0">
              <a:lnSpc>
                <a:spcPct val="100000"/>
              </a:lnSpc>
              <a:spcBef>
                <a:spcPts val="0"/>
              </a:spcBef>
              <a:spcAft>
                <a:spcPts val="0"/>
              </a:spcAft>
              <a:buSzPts val="1100"/>
              <a:buNone/>
            </a:pPr>
            <a:r>
              <a:rPr lang="en"/>
              <a:t>Bottom right: excavated ‘wall of skulls’, templo mayor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a:solidFill>
                  <a:srgbClr val="0A0A0A"/>
                </a:solidFill>
                <a:highlight>
                  <a:srgbClr val="FFFFFF"/>
                </a:highlight>
              </a:rPr>
              <a:t>Spanish conquistadors led by </a:t>
            </a:r>
            <a:r>
              <a:rPr lang="en" sz="1200">
                <a:solidFill>
                  <a:srgbClr val="0A0A0A"/>
                </a:solidFill>
                <a:highlight>
                  <a:srgbClr val="FFFFFF"/>
                </a:highlight>
                <a:uFill>
                  <a:noFill/>
                </a:uFill>
                <a:hlinkClick r:id="rId3">
                  <a:extLst>
                    <a:ext uri="{A12FA001-AC4F-418D-AE19-62706E023703}">
                      <ahyp:hlinkClr xmlns:ahyp="http://schemas.microsoft.com/office/drawing/2018/hyperlinkcolor" val="tx"/>
                    </a:ext>
                  </a:extLst>
                </a:hlinkClick>
              </a:rPr>
              <a:t>Hernán Cortés</a:t>
            </a:r>
            <a:r>
              <a:rPr lang="en" sz="1200">
                <a:solidFill>
                  <a:srgbClr val="0A0A0A"/>
                </a:solidFill>
                <a:highlight>
                  <a:srgbClr val="FFFFFF"/>
                </a:highlight>
              </a:rPr>
              <a:t> </a:t>
            </a:r>
            <a:r>
              <a:rPr lang="en" sz="1200" b="1">
                <a:solidFill>
                  <a:srgbClr val="0A0A0A"/>
                </a:solidFill>
                <a:highlight>
                  <a:srgbClr val="FFFFFF"/>
                </a:highlight>
              </a:rPr>
              <a:t>systematically destroyed </a:t>
            </a:r>
            <a:r>
              <a:rPr lang="en" sz="1200">
                <a:solidFill>
                  <a:srgbClr val="0A0A0A"/>
                </a:solidFill>
                <a:highlight>
                  <a:srgbClr val="FFFFFF"/>
                </a:highlight>
              </a:rPr>
              <a:t>the templo in 1521, following the fall of Tenochtitlan.</a:t>
            </a: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0A0A0A"/>
                </a:solidFill>
                <a:highlight>
                  <a:srgbClr val="FFFFFF"/>
                </a:highlight>
              </a:rPr>
              <a:t> </a:t>
            </a:r>
            <a:endParaRPr sz="1200">
              <a:solidFill>
                <a:srgbClr val="0A0A0A"/>
              </a:solidFill>
              <a:highlight>
                <a:srgbClr val="FFFFFF"/>
              </a:highlight>
            </a:endParaRPr>
          </a:p>
          <a:p>
            <a:pPr marL="0" lvl="0" indent="0" algn="l" rtl="0">
              <a:lnSpc>
                <a:spcPct val="115000"/>
              </a:lnSpc>
              <a:spcBef>
                <a:spcPts val="0"/>
              </a:spcBef>
              <a:spcAft>
                <a:spcPts val="0"/>
              </a:spcAft>
              <a:buSzPts val="1100"/>
              <a:buNone/>
            </a:pPr>
            <a:r>
              <a:rPr lang="en" sz="1200" b="1">
                <a:solidFill>
                  <a:srgbClr val="0A0A0A"/>
                </a:solidFill>
                <a:highlight>
                  <a:srgbClr val="FFFFFF"/>
                </a:highlight>
              </a:rPr>
              <a:t>Stones from the templo were reused to build the </a:t>
            </a:r>
            <a:r>
              <a:rPr lang="en" sz="1200" b="1">
                <a:solidFill>
                  <a:srgbClr val="0A0A0A"/>
                </a:solidFill>
                <a:highlight>
                  <a:srgbClr val="FFFFFF"/>
                </a:highlight>
                <a:uFill>
                  <a:noFill/>
                </a:uFill>
                <a:hlinkClick r:id="rId4">
                  <a:extLst>
                    <a:ext uri="{A12FA001-AC4F-418D-AE19-62706E023703}">
                      <ahyp:hlinkClr xmlns:ahyp="http://schemas.microsoft.com/office/drawing/2018/hyperlinkcolor" val="tx"/>
                    </a:ext>
                  </a:extLst>
                </a:hlinkClick>
              </a:rPr>
              <a:t>Metropolitan Cathedral</a:t>
            </a:r>
            <a:r>
              <a:rPr lang="en" sz="1200" b="1">
                <a:solidFill>
                  <a:srgbClr val="0A0A0A"/>
                </a:solidFill>
                <a:highlight>
                  <a:srgbClr val="FFFFFF"/>
                </a:highlight>
              </a:rPr>
              <a:t> </a:t>
            </a:r>
            <a:r>
              <a:rPr lang="en" sz="1200">
                <a:solidFill>
                  <a:srgbClr val="0A0A0A"/>
                </a:solidFill>
                <a:highlight>
                  <a:srgbClr val="FFFFFF"/>
                </a:highlight>
              </a:rPr>
              <a:t>and other colonial structures, deliberately and symbolically erasing Aztec religious authority. </a:t>
            </a:r>
            <a:endParaRPr sz="1200">
              <a:solidFill>
                <a:srgbClr val="0A0A0A"/>
              </a:solidFill>
              <a:highlight>
                <a:srgbClr val="FFFFFF"/>
              </a:highlight>
            </a:endParaRPr>
          </a:p>
          <a:p>
            <a:pPr marL="0" lvl="0" indent="0" algn="l" rtl="0">
              <a:lnSpc>
                <a:spcPct val="115000"/>
              </a:lnSpc>
              <a:spcBef>
                <a:spcPts val="0"/>
              </a:spcBef>
              <a:spcAft>
                <a:spcPts val="0"/>
              </a:spcAft>
              <a:buSzPts val="1100"/>
              <a:buNone/>
            </a:pPr>
            <a:endParaRPr sz="1200">
              <a:solidFill>
                <a:srgbClr val="0A0A0A"/>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0A0A0A"/>
                </a:solidFill>
                <a:highlight>
                  <a:srgbClr val="FFFFFF"/>
                </a:highlight>
              </a:rPr>
              <a:t>Ruins of the templo mayor were (re)discovered by city workers in 1978, and over decades that followed, the archeological site was excavated and is now an important cultural site and museum. </a:t>
            </a:r>
            <a:endParaRPr sz="1200">
              <a:solidFill>
                <a:srgbClr val="0A0A0A"/>
              </a:solidFill>
              <a:highlight>
                <a:srgbClr val="FFFFFF"/>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“Burning of Idols,” drawn by an unidentified Indigenous artist, to accompany Diego Muñoz Camargo, </a:t>
            </a:r>
            <a:r>
              <a:rPr lang="en" i="1"/>
              <a:t>Description of the City and Province of Tlaxcala</a:t>
            </a:r>
            <a:r>
              <a:rPr lang="en"/>
              <a:t>, c. 1581–84 (Ms. Hunter 242, fol. 242r, Glasgow University Library, Scotland, CC BY-NC 4.0)</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Spanish attacks on religion in central Mexico extended beyond urban space and architecture. The century after the conquest of Tenchitlan saw devastating campaigns to </a:t>
            </a:r>
            <a:r>
              <a:rPr lang="en" sz="1200" b="1">
                <a:solidFill>
                  <a:schemeClr val="dk1"/>
                </a:solidFill>
              </a:rPr>
              <a:t>destroy the material culture of Indigenous peoples th</a:t>
            </a:r>
            <a:r>
              <a:rPr lang="en" sz="1200">
                <a:solidFill>
                  <a:schemeClr val="dk1"/>
                </a:solidFill>
              </a:rPr>
              <a:t>at missionaries and government officials believed believed undermined or threatened their attempts at evangelization.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Primary source.This is an image that scholars have titled</a:t>
            </a:r>
            <a:r>
              <a:rPr lang="en" sz="1200" b="1">
                <a:solidFill>
                  <a:schemeClr val="dk1"/>
                </a:solidFill>
              </a:rPr>
              <a:t> “Burning of Idols”. </a:t>
            </a:r>
            <a:r>
              <a:rPr lang="en" sz="1200">
                <a:solidFill>
                  <a:schemeClr val="dk1"/>
                </a:solidFill>
              </a:rPr>
              <a:t>It was drawn by an unidentified Indigenous artist to accompany Diego Muñoz Camargo’s manuscript known as the </a:t>
            </a:r>
            <a:r>
              <a:rPr lang="en" sz="1200" i="1">
                <a:solidFill>
                  <a:schemeClr val="dk1"/>
                </a:solidFill>
              </a:rPr>
              <a:t>Description of the City and Province of Tlaxcala</a:t>
            </a:r>
            <a:r>
              <a:rPr lang="en" sz="1200">
                <a:solidFill>
                  <a:schemeClr val="dk1"/>
                </a:solidFill>
              </a:rPr>
              <a:t>, created in the late sixteenth century, between 1581 and 1584. (This was kind of history of the Tlaxcalan region before.)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This image relates to what some art historians have called</a:t>
            </a:r>
            <a:r>
              <a:rPr lang="en" sz="1200" b="1">
                <a:solidFill>
                  <a:schemeClr val="dk1"/>
                </a:solidFill>
              </a:rPr>
              <a:t> the war on images</a:t>
            </a:r>
            <a:r>
              <a:rPr lang="en" sz="1200">
                <a:solidFill>
                  <a:schemeClr val="dk1"/>
                </a:solidFill>
              </a:rPr>
              <a:t> that occurred after the Spanish conquest. It depcits </a:t>
            </a:r>
            <a:r>
              <a:rPr lang="en" sz="1200" b="1">
                <a:solidFill>
                  <a:schemeClr val="dk1"/>
                </a:solidFill>
              </a:rPr>
              <a:t>two Franciscan friars</a:t>
            </a:r>
            <a:r>
              <a:rPr lang="en" sz="1200">
                <a:solidFill>
                  <a:schemeClr val="dk1"/>
                </a:solidFill>
              </a:rPr>
              <a:t> – members of one of the Catholic missionary orders directly responsible for the conversion of the Indigenous population to Christianity – </a:t>
            </a:r>
            <a:r>
              <a:rPr lang="en" sz="1200" b="1">
                <a:solidFill>
                  <a:schemeClr val="dk1"/>
                </a:solidFill>
              </a:rPr>
              <a:t>destroying the material culture of Indigenous peoples</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viewer’s attention is focused on what is being burned: the large mass of objects and materials associated with Mesoamerican divinities from Central Mexico who were worshipped prior to the Spanish invasion, here up in flames.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can identify this large figure at the top with goggle eyes is Tlaloc, the god of rain.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can also see banners and flags in the flames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Scenes like this came to pass on active missions in the Americas. Many objects associated with Indigenous religion and knowledge were burned or destroyed by the clergy in what have been called</a:t>
            </a:r>
            <a:r>
              <a:rPr lang="en" sz="1200" b="1">
                <a:solidFill>
                  <a:schemeClr val="dk1"/>
                </a:solidFill>
              </a:rPr>
              <a:t> “extirpation campaigns.” </a:t>
            </a:r>
            <a:r>
              <a:rPr lang="en" sz="1200">
                <a:solidFill>
                  <a:schemeClr val="dk1"/>
                </a:solidFill>
              </a:rPr>
              <a:t>If you’ve ever wondered why so few prehispanic manuscripts survive today, it is because many of them ended up on bonfires.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One Franciscan friar missionizing in the Yucatan, Diego de Landa, noted that Maya books were thought to contain nothing but “superstitions and falsehoods of the devil” and so he had them burned. Historians estimated that he destroyed more than 5,000 objects (books among them) in a single bonfire.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We can see two slightly smaller figures wedged into the right side of the image. They represent Tlaxcalan boys bringing kindling for the fire. The artist shows them as active participants in the destruction of their own cultural heritage. Whether or not this was accurate, the image conveys the idea that some Indigenous peoples willingly sided with missionaries to bring Christianity to the Americas. This text tried to emphasise that Tlaxcalans were good Christians.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https://mapasmilhaud.com/mapas-historicos/mapa-de-la-reconquista-722-1492/</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In 711, a Muslim force from North Africa c</a:t>
            </a:r>
            <a:r>
              <a:rPr lang="en" sz="1200">
                <a:solidFill>
                  <a:schemeClr val="dk1"/>
                </a:solidFill>
              </a:rPr>
              <a:t>rossed the Strait of Gibraltar and defeated the Visigothic king Rodrigo at the Battle of Guadalete. Within a few years, most of the Iberian peninsula fell under Muslim control, which the Arabs called Al-Andalus.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The Reconquista</a:t>
            </a:r>
            <a:r>
              <a:rPr lang="en" sz="1200">
                <a:solidFill>
                  <a:schemeClr val="dk1"/>
                </a:solidFill>
              </a:rPr>
              <a:t> was a centuries-long religious and military campaign (roughly 718–1492) that saw Catholic kingdoms in the Iberian Peninsula gradually "reconquer" territories that were under Islamic rule. The Reconquista culminated in the Catholic monarchs'  Ferdinand II of Aragon and and Isabella I of Castille’s </a:t>
            </a:r>
            <a:r>
              <a:rPr lang="en" sz="1200" b="1">
                <a:solidFill>
                  <a:schemeClr val="dk1"/>
                </a:solidFill>
              </a:rPr>
              <a:t>1492 conquest of Granada</a:t>
            </a:r>
            <a:r>
              <a:rPr lang="en" sz="1200">
                <a:solidFill>
                  <a:schemeClr val="dk1"/>
                </a:solidFill>
              </a:rPr>
              <a:t>, which was the last Muslim emirate on the Iberian peninsula at that time.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 would flag that it was difficult to be Jewish or Muslim in many parts of the Iberian peninsula before 1492. There was a long history of violence by mob violence against themse groups - eg the forced conversions of the Jews in Spain that occurred in 1391. There is a rosy story of convivencia or living together that I think is exaggerated, but for sure intolerance and violence ramps up after the fall of granada.</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we know as Spain today was in 1492 composed of multiple kingdoms, the two largest –  Aragon and Castille –  unified when Ferdinand II of Aragon and and Isabella I of Castille married. They were known in their lifetime as the </a:t>
            </a:r>
            <a:r>
              <a:rPr lang="en" sz="1200" i="1">
                <a:solidFill>
                  <a:schemeClr val="dk1"/>
                </a:solidFill>
              </a:rPr>
              <a:t>reyes católocos</a:t>
            </a:r>
            <a:r>
              <a:rPr lang="en" sz="1200">
                <a:solidFill>
                  <a:schemeClr val="dk1"/>
                </a:solidFill>
              </a:rPr>
              <a:t> or catholic monarchs because of their commitment to spreading Catholicism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To understand the fall of Granda, we need to understand the reconquista (literally translates to reconquest).</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In 711, a Muslim force from North Africa c</a:t>
            </a:r>
            <a:r>
              <a:rPr lang="en" sz="1200">
                <a:solidFill>
                  <a:schemeClr val="dk1"/>
                </a:solidFill>
              </a:rPr>
              <a:t>rossed the Strait of Gibraltar and defeated the Visigothic king Rodrigo at the Battle of Guadalete. Within a few years, most of the Iberian peninsula fell under Muslim control, which the Arabs called Al-Andalus.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The Reconquista</a:t>
            </a:r>
            <a:r>
              <a:rPr lang="en" sz="1200">
                <a:solidFill>
                  <a:schemeClr val="dk1"/>
                </a:solidFill>
              </a:rPr>
              <a:t> was a centuries-long religious and military campaign (roughly 718–1492) that saw Catholic kingdoms in the Iberian Peninsula gradually "reconquer" territories that were under Islamic rule. The Reconquista culminated in the Catholic monarchs'  Ferdinand II of Aragon and and Isabella I of Castille’s </a:t>
            </a:r>
            <a:r>
              <a:rPr lang="en" sz="1200" b="1">
                <a:solidFill>
                  <a:schemeClr val="dk1"/>
                </a:solidFill>
              </a:rPr>
              <a:t>1492 conquest of Granada</a:t>
            </a:r>
            <a:r>
              <a:rPr lang="en" sz="1200">
                <a:solidFill>
                  <a:schemeClr val="dk1"/>
                </a:solidFill>
              </a:rPr>
              <a:t>, which was the last Muslim emirate on the Iberian peninsula at that time.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 would flag that it was difficult to be Jewish or Muslim in many parts of the Iberian peninsula before 1492. There was a long history of violence by mob violence against these groups - eg the forced conversions of the Jews in Spain that occurred in 1391. There is a rosy story of convivencia or living together that I think is exaggerated, but for sure intolerance and violence ramps up after the fall of granada.</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we know as Spain today was in 1492 composed of multiple kingdoms, the two largest –  Aragon and Castille –  unified when Ferdinand II of Aragon and and Isabella I of Castille married. They were known in their lifetime as the </a:t>
            </a:r>
            <a:r>
              <a:rPr lang="en" sz="1200" i="1">
                <a:solidFill>
                  <a:schemeClr val="dk1"/>
                </a:solidFill>
              </a:rPr>
              <a:t>reyes católocos</a:t>
            </a:r>
            <a:r>
              <a:rPr lang="en" sz="1200">
                <a:solidFill>
                  <a:schemeClr val="dk1"/>
                </a:solidFill>
              </a:rPr>
              <a:t> or catholic monarchs because of their commitment to spreading Catholicism #slide, see portrait.</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Link to english translation of the Alhambra Decree </a:t>
            </a:r>
            <a:r>
              <a:rPr lang="en" u="sng">
                <a:solidFill>
                  <a:schemeClr val="hlink"/>
                </a:solidFill>
                <a:hlinkClick r:id="rId3"/>
              </a:rPr>
              <a:t>https://www.fau.edu/artsandletters/pjhr/chhre/pdf/hh-alhambra-1492-english.pdf</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Fall of Granada was a watershed moment for the Muslims and Jews who lived in the Iberian Peninsula. With greater power and a larger kingdom, the Catholic Monarchs saw themselves as the rulers of a Christian nation, one that was incompatible with religious plurality. They adopted several measures intended to eliminate Judaism and Islam from the territories they governed. We can understand this event – the fall of granada – as a significant challenge to these religious traditions. (‘Significant challenge’ feels like such an understatement, a total crisis would be more apt).</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state suppression of the Jewish tradition came quickly.</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In March 1492, the Catholic monarchs issued </a:t>
            </a:r>
            <a:r>
              <a:rPr lang="en" sz="1200" b="1">
                <a:solidFill>
                  <a:schemeClr val="dk1"/>
                </a:solidFill>
              </a:rPr>
              <a:t>the Alhambra Decree</a:t>
            </a:r>
            <a:r>
              <a:rPr lang="en" sz="1200">
                <a:solidFill>
                  <a:schemeClr val="dk1"/>
                </a:solidFill>
              </a:rPr>
              <a:t>, also known as the Edict of Expulsion, that ordered the expulsion of all Jews from the territories Ferdinand and Isabella governed. </a:t>
            </a:r>
            <a:r>
              <a:rPr lang="en" sz="1200" i="1">
                <a:solidFill>
                  <a:schemeClr val="dk1"/>
                </a:solidFill>
              </a:rPr>
              <a:t>(Note I have included a link to an english translation of the decree in the speaker notes on my slides).</a:t>
            </a:r>
            <a:endParaRPr sz="12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Effectively, this meant that Jews had to choose either to convert to Catholicism, becoming baptized catholics, OR to leave Spain.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 might pause here and</a:t>
            </a:r>
            <a:r>
              <a:rPr lang="en" sz="1200" b="1">
                <a:solidFill>
                  <a:schemeClr val="dk1"/>
                </a:solidFill>
              </a:rPr>
              <a:t> comment on terms</a:t>
            </a:r>
            <a:r>
              <a:rPr lang="en" sz="1200">
                <a:solidFill>
                  <a:schemeClr val="dk1"/>
                </a:solidFill>
              </a:rPr>
              <a:t>. I see that the VCE Study Design document asks teachers and students to understand </a:t>
            </a:r>
            <a:r>
              <a:rPr lang="en" sz="1200" b="1">
                <a:solidFill>
                  <a:schemeClr val="dk1"/>
                </a:solidFill>
              </a:rPr>
              <a:t>how a tradition responded</a:t>
            </a:r>
            <a:r>
              <a:rPr lang="en" sz="1200">
                <a:solidFill>
                  <a:schemeClr val="dk1"/>
                </a:solidFill>
              </a:rPr>
              <a:t> to a crisis - I find it interesting and problematic that they use this totalizing, homogenizing language. In the late 15th century, as is the case today, many different people belonged to the Jewish and Islamic traditions, and individual and collective responses to this crisis varied from person to person, family to family, and also varied by place.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As we look at how traditions responded to this crisis that was the fall of Grenada, it is necessary to recognize that there was not a singular, homogenous response.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Primary sources to study the expulsion of moriscos (some materials in spanish, you can use google translate or claude AI to translate: </a:t>
            </a:r>
            <a:r>
              <a:rPr lang="en" u="sng">
                <a:solidFill>
                  <a:schemeClr val="hlink"/>
                </a:solidFill>
                <a:hlinkClick r:id="rId4"/>
              </a:rPr>
              <a:t>https://www.cultura.gob.es/archivos-aca/en/actividades/documentos-para-la-historia-de-europa/moriscos.html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https://jewish-heritage-europe.eu/2025/09/10/netherlands-king/</a:t>
            </a:r>
            <a:endParaRPr/>
          </a:p>
          <a:p>
            <a:pPr marL="0" lvl="0" indent="0" algn="l" rtl="0">
              <a:lnSpc>
                <a:spcPct val="100000"/>
              </a:lnSpc>
              <a:spcBef>
                <a:spcPts val="0"/>
              </a:spcBef>
              <a:spcAft>
                <a:spcPts val="0"/>
              </a:spcAft>
              <a:buSzPts val="1100"/>
              <a:buNone/>
            </a:pPr>
            <a:r>
              <a:rPr lang="en" u="sng">
                <a:solidFill>
                  <a:schemeClr val="hlink"/>
                </a:solidFill>
                <a:hlinkClick r:id="rId4"/>
              </a:rPr>
              <a:t>https://deanderekaart.amsterdam/en/map/POR01-festive-album</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600"/>
              </a:spcBef>
              <a:spcAft>
                <a:spcPts val="0"/>
              </a:spcAft>
              <a:buClr>
                <a:schemeClr val="dk1"/>
              </a:buClr>
              <a:buSzPts val="1100"/>
              <a:buFont typeface="Arial"/>
              <a:buNone/>
            </a:pPr>
            <a:r>
              <a:rPr lang="en" sz="1400">
                <a:solidFill>
                  <a:srgbClr val="434343"/>
                </a:solidFill>
                <a:highlight>
                  <a:srgbClr val="FFFF00"/>
                </a:highlight>
              </a:rPr>
              <a:t>Exile</a:t>
            </a:r>
            <a:endParaRPr sz="1400">
              <a:solidFill>
                <a:srgbClr val="434343"/>
              </a:solidFill>
              <a:highlight>
                <a:srgbClr val="FFFF00"/>
              </a:highlight>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The Fall of Granada created a wave of refugees as many chose exile rather than conversion.</a:t>
            </a:r>
            <a:r>
              <a:rPr lang="en" sz="1200">
                <a:solidFill>
                  <a:schemeClr val="dk1"/>
                </a:solidFill>
              </a:rPr>
              <a:t> Many of those who refused to convert, and had liquid assets, moved to Portugal.</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So how many Jewish people went into exile? Historians disagree about exact numbers. Henry Kamen estimated that between 40,000 to 50,000 Jewish people left Spain after the Alhambra decree was issued. But some put this number much higher, closer to 200k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Portugal offered only temporary refuge to Jewish refugees.</a:t>
            </a:r>
            <a:r>
              <a:rPr lang="en" sz="1200" b="1">
                <a:solidFill>
                  <a:schemeClr val="dk1"/>
                </a:solidFill>
              </a:rPr>
              <a:t> In 1496, King Manuel I of Portugal </a:t>
            </a:r>
            <a:r>
              <a:rPr lang="en" sz="1200">
                <a:solidFill>
                  <a:schemeClr val="dk1"/>
                </a:solidFill>
              </a:rPr>
              <a:t>decreed that all Jews must convert to Catholicism or leave the country (a decision influenced by his desire to marry the daughter of the Catholic Monarchs, Isabella II).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Practicing Jews and Muslims and people with Jewish or Muslim ancestry were prohibited under Spanish law from migrating to Spain’s new American colonies, but this did not some people from these traditions crossing the Atlantic and making lives in the new world, albeit not in large numbers.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Later, in the seventeenth century, we see the rise of a significant Jewish community in Amsterdam, which became a place of refuge for Jews fleeing Spain and Portugal. #slide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For Muslims,</a:t>
            </a:r>
            <a:r>
              <a:rPr lang="en" sz="1200">
                <a:solidFill>
                  <a:schemeClr val="dk1"/>
                </a:solidFill>
              </a:rPr>
              <a:t> the fall of Granada initially accompanied by relatively generous terms of surrender.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The Treaty of Granada</a:t>
            </a:r>
            <a:r>
              <a:rPr lang="en" sz="1200">
                <a:solidFill>
                  <a:schemeClr val="dk1"/>
                </a:solidFill>
              </a:rPr>
              <a:t> promised Muslims in the conquered city the right to practice their religion, to keep their language and customs, and to be governed according to their own laws. Influential men like the first archbishop of Granada, Hernando de Talavera, thought that this approach would contribute to the success of Catholic missionary efforts to persuade Granada’s Muslims to embrace Catholicism - even Spanish tolerance was based on a desire or intention to make Muslims Catholics, rather than mutual respect.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But this arrangement did not last long. By 1499, a new Cardinal Francisco Jiménez de Cisneros, started conducting mass forced conversions, pressuring Muslim elites to convert, and burning Arabic manuscripts. This provoked a Muslim uprising in the Albaicín quarter of Granada that year, and rebellions in the Alpujarras mountains in 1500 and 1501. The Catholic monarchs brutally suppressed these revolts, and used them as a justification to void the original surrender terms.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the beginning of the 17th century, one hundred years after the fall of Granada, the Spanish monarchy expelled the </a:t>
            </a:r>
            <a:r>
              <a:rPr lang="en" sz="1200" b="1">
                <a:solidFill>
                  <a:schemeClr val="dk1"/>
                </a:solidFill>
              </a:rPr>
              <a:t>moriscos </a:t>
            </a:r>
            <a:r>
              <a:rPr lang="en" sz="1200">
                <a:solidFill>
                  <a:schemeClr val="dk1"/>
                </a:solidFill>
              </a:rPr>
              <a:t>from Spain - moriscos were Muslims who had converted to Catholicism and their descendents. Because this expulsion occurred so long after the fall of granada, I won’t talk more about this today, but I encourage you to read about it.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Let’s come back to 1492. Jews and Muslims who chose to remain in Spain after the fall of Granada had little choice but to become Christians, at least outwardly.</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br>
              <a:rPr lang="en" sz="1200">
                <a:solidFill>
                  <a:schemeClr val="dk1"/>
                </a:solidFill>
              </a:rPr>
            </a:br>
            <a:r>
              <a:rPr lang="en" sz="1200">
                <a:solidFill>
                  <a:schemeClr val="dk1"/>
                </a:solidFill>
              </a:rPr>
              <a:t>Terminology: Those who converted from Judaism were called conversos. Those who converted from Islam were called Moriscos.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Importantly, among those conversos and moriscos who remained in Spain, many chose to continue to secretly observe their Jewish and Muslim faith and traditions.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But before I talk about this mode of resistance, I want to further discuss the dimensions of the religious crisis that was the fall of granada.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cc19dc1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ccc19dc1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Transformation of urban space. The Grand Mosque of Granada was repurposed and then destroyed after the fall of the city.</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600"/>
              </a:spcBef>
              <a:spcAft>
                <a:spcPts val="0"/>
              </a:spcAft>
              <a:buClr>
                <a:schemeClr val="dk1"/>
              </a:buClr>
              <a:buSzPts val="1100"/>
              <a:buFont typeface="Arial"/>
              <a:buNone/>
            </a:pPr>
            <a:r>
              <a:rPr lang="en" sz="1400" b="1">
                <a:solidFill>
                  <a:schemeClr val="dk1"/>
                </a:solidFill>
                <a:highlight>
                  <a:srgbClr val="FFFF00"/>
                </a:highlight>
              </a:rPr>
              <a:t>The Transformation of Space</a:t>
            </a:r>
            <a:endParaRPr sz="1400" b="1">
              <a:solidFill>
                <a:schemeClr val="dk1"/>
              </a:solidFill>
              <a:highlight>
                <a:srgbClr val="FFFF00"/>
              </a:highlight>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 Fall of Granada ushered in a transformation of urban space. The Catholic monarchs and the Catholic church ordered mosques be transformed into Catholic churches, or destroyed. Abolishing mosques can be understood as a practical strategy of suffocating Islam in the territories where the Catholic monarchs were sovereign, as well as a powerful, symbolic move that asserted the special place or dominance of Catholicism in Spanish cities.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Let's look at two examples: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The Great Mosque of Granada #slide</a:t>
            </a:r>
            <a:endParaRPr sz="1200"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Granada was a </a:t>
            </a:r>
            <a:r>
              <a:rPr lang="en" sz="1200" b="1">
                <a:solidFill>
                  <a:schemeClr val="dk1"/>
                </a:solidFill>
              </a:rPr>
              <a:t>vibrant urban Islamic center</a:t>
            </a:r>
            <a:r>
              <a:rPr lang="en" sz="1200">
                <a:solidFill>
                  <a:schemeClr val="dk1"/>
                </a:solidFill>
              </a:rPr>
              <a:t> In the late 15th century. The city’s </a:t>
            </a:r>
            <a:r>
              <a:rPr lang="en" sz="1200" b="1">
                <a:solidFill>
                  <a:schemeClr val="dk1"/>
                </a:solidFill>
              </a:rPr>
              <a:t>grand mosque</a:t>
            </a:r>
            <a:r>
              <a:rPr lang="en" sz="1200">
                <a:solidFill>
                  <a:schemeClr val="dk1"/>
                </a:solidFill>
              </a:rPr>
              <a:t> was the largest and most important mosque in the city. Other institutions and buildings, including the madraza or Islamic university, and a market, developed around the grand mosque.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did the building look like? There are no surviving images of the mosque, but surviving floor plans show that the mosque was a rectangular building approximately 36 by 40 m. It featured at least 100 internal columns, and was covered in painted tiles, and featured intricately-carved wood doors. The mosque also featured a patio – outdoor area– with a fountain fed by a deep well for ablution (ritual washing before prayer).</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So what happened to the grand mosque after the conquest or fall of granada?</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First, the Mosque was repurposed as a cathedral, by 1505 if not earlier. IE transformed from a Muslim house of prayer to a Catholic house of prayer.</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Later, the building was demolished and a new cathedral was rebuilt on the site. The old minaret (alminar) of the mosque (seen on slide) was torn down in 1588.</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4"/>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4"/>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6000"/>
              <a:buNone/>
              <a:defRPr sz="6000">
                <a:solidFill>
                  <a:schemeClr val="lt1"/>
                </a:solidFill>
              </a:defRPr>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13" name="Google Shape;13;p24"/>
          <p:cNvSpPr txBox="1">
            <a:spLocks noGrp="1"/>
          </p:cNvSpPr>
          <p:nvPr>
            <p:ph type="subTitle" idx="1"/>
          </p:nvPr>
        </p:nvSpPr>
        <p:spPr>
          <a:xfrm>
            <a:off x="411175" y="3398250"/>
            <a:ext cx="8282400" cy="126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33"/>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12000"/>
              <a:buNone/>
              <a:defRPr sz="12000"/>
            </a:lvl1pPr>
            <a:lvl2pPr lvl="1" algn="l">
              <a:lnSpc>
                <a:spcPct val="100000"/>
              </a:lnSpc>
              <a:spcBef>
                <a:spcPts val="0"/>
              </a:spcBef>
              <a:spcAft>
                <a:spcPts val="0"/>
              </a:spcAft>
              <a:buSzPts val="12000"/>
              <a:buNone/>
              <a:defRPr sz="12000"/>
            </a:lvl2pPr>
            <a:lvl3pPr lvl="2" algn="l">
              <a:lnSpc>
                <a:spcPct val="100000"/>
              </a:lnSpc>
              <a:spcBef>
                <a:spcPts val="0"/>
              </a:spcBef>
              <a:spcAft>
                <a:spcPts val="0"/>
              </a:spcAft>
              <a:buSzPts val="12000"/>
              <a:buNone/>
              <a:defRPr sz="12000"/>
            </a:lvl3pPr>
            <a:lvl4pPr lvl="3" algn="l">
              <a:lnSpc>
                <a:spcPct val="100000"/>
              </a:lnSpc>
              <a:spcBef>
                <a:spcPts val="0"/>
              </a:spcBef>
              <a:spcAft>
                <a:spcPts val="0"/>
              </a:spcAft>
              <a:buSzPts val="12000"/>
              <a:buNone/>
              <a:defRPr sz="12000"/>
            </a:lvl4pPr>
            <a:lvl5pPr lvl="4" algn="l">
              <a:lnSpc>
                <a:spcPct val="100000"/>
              </a:lnSpc>
              <a:spcBef>
                <a:spcPts val="0"/>
              </a:spcBef>
              <a:spcAft>
                <a:spcPts val="0"/>
              </a:spcAft>
              <a:buSzPts val="12000"/>
              <a:buNone/>
              <a:defRPr sz="12000"/>
            </a:lvl5pPr>
            <a:lvl6pPr lvl="5" algn="l">
              <a:lnSpc>
                <a:spcPct val="100000"/>
              </a:lnSpc>
              <a:spcBef>
                <a:spcPts val="0"/>
              </a:spcBef>
              <a:spcAft>
                <a:spcPts val="0"/>
              </a:spcAft>
              <a:buSzPts val="12000"/>
              <a:buNone/>
              <a:defRPr sz="12000"/>
            </a:lvl6pPr>
            <a:lvl7pPr lvl="6" algn="l">
              <a:lnSpc>
                <a:spcPct val="100000"/>
              </a:lnSpc>
              <a:spcBef>
                <a:spcPts val="0"/>
              </a:spcBef>
              <a:spcAft>
                <a:spcPts val="0"/>
              </a:spcAft>
              <a:buSzPts val="12000"/>
              <a:buNone/>
              <a:defRPr sz="12000"/>
            </a:lvl7pPr>
            <a:lvl8pPr lvl="7" algn="l">
              <a:lnSpc>
                <a:spcPct val="100000"/>
              </a:lnSpc>
              <a:spcBef>
                <a:spcPts val="0"/>
              </a:spcBef>
              <a:spcAft>
                <a:spcPts val="0"/>
              </a:spcAft>
              <a:buSzPts val="12000"/>
              <a:buNone/>
              <a:defRPr sz="12000"/>
            </a:lvl8pPr>
            <a:lvl9pPr lvl="8" algn="l">
              <a:lnSpc>
                <a:spcPct val="100000"/>
              </a:lnSpc>
              <a:spcBef>
                <a:spcPts val="0"/>
              </a:spcBef>
              <a:spcAft>
                <a:spcPts val="0"/>
              </a:spcAft>
              <a:buSzPts val="12000"/>
              <a:buNone/>
              <a:defRPr sz="12000"/>
            </a:lvl9pPr>
          </a:lstStyle>
          <a:p>
            <a:r>
              <a:t>xx%</a:t>
            </a:r>
          </a:p>
        </p:txBody>
      </p:sp>
      <p:sp>
        <p:nvSpPr>
          <p:cNvPr id="54" name="Google Shape;54;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5" name="Google Shape;5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cxnSp>
        <p:nvCxnSpPr>
          <p:cNvPr id="16" name="Google Shape;16;p2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7" name="Google Shape;17;p25"/>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25"/>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26"/>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6"/>
          <p:cNvSpPr txBox="1">
            <a:spLocks noGrp="1"/>
          </p:cNvSpPr>
          <p:nvPr>
            <p:ph type="title"/>
          </p:nvPr>
        </p:nvSpPr>
        <p:spPr>
          <a:xfrm>
            <a:off x="430800" y="1889700"/>
            <a:ext cx="8282400" cy="1516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3" name="Google Shape;2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27"/>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27"/>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 name="Google Shape;27;p27"/>
          <p:cNvSpPr txBox="1">
            <a:spLocks noGrp="1"/>
          </p:cNvSpPr>
          <p:nvPr>
            <p:ph type="body" idx="1"/>
          </p:nvPr>
        </p:nvSpPr>
        <p:spPr>
          <a:xfrm>
            <a:off x="311700" y="1468825"/>
            <a:ext cx="3999900" cy="3099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27"/>
          <p:cNvSpPr txBox="1">
            <a:spLocks noGrp="1"/>
          </p:cNvSpPr>
          <p:nvPr>
            <p:ph type="body" idx="2"/>
          </p:nvPr>
        </p:nvSpPr>
        <p:spPr>
          <a:xfrm>
            <a:off x="4832400" y="1468825"/>
            <a:ext cx="3999900" cy="3099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2" name="Google Shape;3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29"/>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29"/>
          <p:cNvSpPr txBox="1">
            <a:spLocks noGrp="1"/>
          </p:cNvSpPr>
          <p:nvPr>
            <p:ph type="title"/>
          </p:nvPr>
        </p:nvSpPr>
        <p:spPr>
          <a:xfrm>
            <a:off x="311700" y="6318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9"/>
          <p:cNvSpPr txBox="1">
            <a:spLocks noGrp="1"/>
          </p:cNvSpPr>
          <p:nvPr>
            <p:ph type="body" idx="1"/>
          </p:nvPr>
        </p:nvSpPr>
        <p:spPr>
          <a:xfrm>
            <a:off x="311700" y="1618204"/>
            <a:ext cx="2808000" cy="29508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490250" y="528900"/>
            <a:ext cx="5678100" cy="4085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5400"/>
              <a:buNone/>
              <a:defRPr sz="5400">
                <a:solidFill>
                  <a:schemeClr val="lt1"/>
                </a:solidFill>
              </a:defRPr>
            </a:lvl1pPr>
            <a:lvl2pPr lvl="1" algn="l">
              <a:lnSpc>
                <a:spcPct val="100000"/>
              </a:lnSpc>
              <a:spcBef>
                <a:spcPts val="0"/>
              </a:spcBef>
              <a:spcAft>
                <a:spcPts val="0"/>
              </a:spcAft>
              <a:buClr>
                <a:schemeClr val="lt1"/>
              </a:buClr>
              <a:buSzPts val="5400"/>
              <a:buNone/>
              <a:defRPr sz="5400">
                <a:solidFill>
                  <a:schemeClr val="lt1"/>
                </a:solidFill>
              </a:defRPr>
            </a:lvl2pPr>
            <a:lvl3pPr lvl="2" algn="l">
              <a:lnSpc>
                <a:spcPct val="100000"/>
              </a:lnSpc>
              <a:spcBef>
                <a:spcPts val="0"/>
              </a:spcBef>
              <a:spcAft>
                <a:spcPts val="0"/>
              </a:spcAft>
              <a:buClr>
                <a:schemeClr val="lt1"/>
              </a:buClr>
              <a:buSzPts val="5400"/>
              <a:buNone/>
              <a:defRPr sz="5400">
                <a:solidFill>
                  <a:schemeClr val="lt1"/>
                </a:solidFill>
              </a:defRPr>
            </a:lvl3pPr>
            <a:lvl4pPr lvl="3" algn="l">
              <a:lnSpc>
                <a:spcPct val="100000"/>
              </a:lnSpc>
              <a:spcBef>
                <a:spcPts val="0"/>
              </a:spcBef>
              <a:spcAft>
                <a:spcPts val="0"/>
              </a:spcAft>
              <a:buClr>
                <a:schemeClr val="lt1"/>
              </a:buClr>
              <a:buSzPts val="5400"/>
              <a:buNone/>
              <a:defRPr sz="5400">
                <a:solidFill>
                  <a:schemeClr val="lt1"/>
                </a:solidFill>
              </a:defRPr>
            </a:lvl4pPr>
            <a:lvl5pPr lvl="4" algn="l">
              <a:lnSpc>
                <a:spcPct val="100000"/>
              </a:lnSpc>
              <a:spcBef>
                <a:spcPts val="0"/>
              </a:spcBef>
              <a:spcAft>
                <a:spcPts val="0"/>
              </a:spcAft>
              <a:buClr>
                <a:schemeClr val="lt1"/>
              </a:buClr>
              <a:buSzPts val="5400"/>
              <a:buNone/>
              <a:defRPr sz="5400">
                <a:solidFill>
                  <a:schemeClr val="lt1"/>
                </a:solidFill>
              </a:defRPr>
            </a:lvl5pPr>
            <a:lvl6pPr lvl="5" algn="l">
              <a:lnSpc>
                <a:spcPct val="100000"/>
              </a:lnSpc>
              <a:spcBef>
                <a:spcPts val="0"/>
              </a:spcBef>
              <a:spcAft>
                <a:spcPts val="0"/>
              </a:spcAft>
              <a:buClr>
                <a:schemeClr val="lt1"/>
              </a:buClr>
              <a:buSzPts val="5400"/>
              <a:buNone/>
              <a:defRPr sz="5400">
                <a:solidFill>
                  <a:schemeClr val="lt1"/>
                </a:solidFill>
              </a:defRPr>
            </a:lvl6pPr>
            <a:lvl7pPr lvl="6" algn="l">
              <a:lnSpc>
                <a:spcPct val="100000"/>
              </a:lnSpc>
              <a:spcBef>
                <a:spcPts val="0"/>
              </a:spcBef>
              <a:spcAft>
                <a:spcPts val="0"/>
              </a:spcAft>
              <a:buClr>
                <a:schemeClr val="lt1"/>
              </a:buClr>
              <a:buSzPts val="5400"/>
              <a:buNone/>
              <a:defRPr sz="5400">
                <a:solidFill>
                  <a:schemeClr val="lt1"/>
                </a:solidFill>
              </a:defRPr>
            </a:lvl7pPr>
            <a:lvl8pPr lvl="7" algn="l">
              <a:lnSpc>
                <a:spcPct val="100000"/>
              </a:lnSpc>
              <a:spcBef>
                <a:spcPts val="0"/>
              </a:spcBef>
              <a:spcAft>
                <a:spcPts val="0"/>
              </a:spcAft>
              <a:buClr>
                <a:schemeClr val="lt1"/>
              </a:buClr>
              <a:buSzPts val="5400"/>
              <a:buNone/>
              <a:defRPr sz="5400">
                <a:solidFill>
                  <a:schemeClr val="lt1"/>
                </a:solidFill>
              </a:defRPr>
            </a:lvl8pPr>
            <a:lvl9pPr lvl="8" algn="l">
              <a:lnSpc>
                <a:spcPct val="100000"/>
              </a:lnSpc>
              <a:spcBef>
                <a:spcPts val="0"/>
              </a:spcBef>
              <a:spcAft>
                <a:spcPts val="0"/>
              </a:spcAft>
              <a:buClr>
                <a:schemeClr val="lt1"/>
              </a:buClr>
              <a:buSzPts val="5400"/>
              <a:buNone/>
              <a:defRPr sz="5400">
                <a:solidFill>
                  <a:schemeClr val="lt1"/>
                </a:solidFill>
              </a:defRPr>
            </a:lvl9pPr>
          </a:lstStyle>
          <a:p>
            <a:endParaRPr/>
          </a:p>
        </p:txBody>
      </p:sp>
      <p:sp>
        <p:nvSpPr>
          <p:cNvPr id="40" name="Google Shape;4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31"/>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31"/>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31"/>
          <p:cNvSpPr txBox="1">
            <a:spLocks noGrp="1"/>
          </p:cNvSpPr>
          <p:nvPr>
            <p:ph type="title"/>
          </p:nvPr>
        </p:nvSpPr>
        <p:spPr>
          <a:xfrm>
            <a:off x="265500" y="1078750"/>
            <a:ext cx="4045200" cy="1789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600"/>
              <a:buNone/>
              <a:defRPr sz="4600">
                <a:solidFill>
                  <a:schemeClr val="lt1"/>
                </a:solidFill>
              </a:defRPr>
            </a:lvl1pPr>
            <a:lvl2pPr lvl="1" algn="ctr">
              <a:lnSpc>
                <a:spcPct val="100000"/>
              </a:lnSpc>
              <a:spcBef>
                <a:spcPts val="0"/>
              </a:spcBef>
              <a:spcAft>
                <a:spcPts val="0"/>
              </a:spcAft>
              <a:buClr>
                <a:schemeClr val="lt1"/>
              </a:buClr>
              <a:buSzPts val="4600"/>
              <a:buNone/>
              <a:defRPr sz="4600">
                <a:solidFill>
                  <a:schemeClr val="lt1"/>
                </a:solidFill>
              </a:defRPr>
            </a:lvl2pPr>
            <a:lvl3pPr lvl="2" algn="ctr">
              <a:lnSpc>
                <a:spcPct val="100000"/>
              </a:lnSpc>
              <a:spcBef>
                <a:spcPts val="0"/>
              </a:spcBef>
              <a:spcAft>
                <a:spcPts val="0"/>
              </a:spcAft>
              <a:buClr>
                <a:schemeClr val="lt1"/>
              </a:buClr>
              <a:buSzPts val="4600"/>
              <a:buNone/>
              <a:defRPr sz="4600">
                <a:solidFill>
                  <a:schemeClr val="lt1"/>
                </a:solidFill>
              </a:defRPr>
            </a:lvl3pPr>
            <a:lvl4pPr lvl="3" algn="ctr">
              <a:lnSpc>
                <a:spcPct val="100000"/>
              </a:lnSpc>
              <a:spcBef>
                <a:spcPts val="0"/>
              </a:spcBef>
              <a:spcAft>
                <a:spcPts val="0"/>
              </a:spcAft>
              <a:buClr>
                <a:schemeClr val="lt1"/>
              </a:buClr>
              <a:buSzPts val="4600"/>
              <a:buNone/>
              <a:defRPr sz="4600">
                <a:solidFill>
                  <a:schemeClr val="lt1"/>
                </a:solidFill>
              </a:defRPr>
            </a:lvl4pPr>
            <a:lvl5pPr lvl="4" algn="ctr">
              <a:lnSpc>
                <a:spcPct val="100000"/>
              </a:lnSpc>
              <a:spcBef>
                <a:spcPts val="0"/>
              </a:spcBef>
              <a:spcAft>
                <a:spcPts val="0"/>
              </a:spcAft>
              <a:buClr>
                <a:schemeClr val="lt1"/>
              </a:buClr>
              <a:buSzPts val="4600"/>
              <a:buNone/>
              <a:defRPr sz="4600">
                <a:solidFill>
                  <a:schemeClr val="lt1"/>
                </a:solidFill>
              </a:defRPr>
            </a:lvl5pPr>
            <a:lvl6pPr lvl="5" algn="ctr">
              <a:lnSpc>
                <a:spcPct val="100000"/>
              </a:lnSpc>
              <a:spcBef>
                <a:spcPts val="0"/>
              </a:spcBef>
              <a:spcAft>
                <a:spcPts val="0"/>
              </a:spcAft>
              <a:buClr>
                <a:schemeClr val="lt1"/>
              </a:buClr>
              <a:buSzPts val="4600"/>
              <a:buNone/>
              <a:defRPr sz="4600">
                <a:solidFill>
                  <a:schemeClr val="lt1"/>
                </a:solidFill>
              </a:defRPr>
            </a:lvl6pPr>
            <a:lvl7pPr lvl="6" algn="ctr">
              <a:lnSpc>
                <a:spcPct val="100000"/>
              </a:lnSpc>
              <a:spcBef>
                <a:spcPts val="0"/>
              </a:spcBef>
              <a:spcAft>
                <a:spcPts val="0"/>
              </a:spcAft>
              <a:buClr>
                <a:schemeClr val="lt1"/>
              </a:buClr>
              <a:buSzPts val="4600"/>
              <a:buNone/>
              <a:defRPr sz="4600">
                <a:solidFill>
                  <a:schemeClr val="lt1"/>
                </a:solidFill>
              </a:defRPr>
            </a:lvl7pPr>
            <a:lvl8pPr lvl="7" algn="ctr">
              <a:lnSpc>
                <a:spcPct val="100000"/>
              </a:lnSpc>
              <a:spcBef>
                <a:spcPts val="0"/>
              </a:spcBef>
              <a:spcAft>
                <a:spcPts val="0"/>
              </a:spcAft>
              <a:buClr>
                <a:schemeClr val="lt1"/>
              </a:buClr>
              <a:buSzPts val="4600"/>
              <a:buNone/>
              <a:defRPr sz="4600">
                <a:solidFill>
                  <a:schemeClr val="lt1"/>
                </a:solidFill>
              </a:defRPr>
            </a:lvl8pPr>
            <a:lvl9pPr lvl="8" algn="ctr">
              <a:lnSpc>
                <a:spcPct val="100000"/>
              </a:lnSpc>
              <a:spcBef>
                <a:spcPts val="0"/>
              </a:spcBef>
              <a:spcAft>
                <a:spcPts val="0"/>
              </a:spcAft>
              <a:buClr>
                <a:schemeClr val="lt1"/>
              </a:buClr>
              <a:buSzPts val="4600"/>
              <a:buNone/>
              <a:defRPr sz="4600">
                <a:solidFill>
                  <a:schemeClr val="lt1"/>
                </a:solidFill>
              </a:defRPr>
            </a:lvl9pPr>
          </a:lstStyle>
          <a:p>
            <a:endParaRPr/>
          </a:p>
        </p:txBody>
      </p:sp>
      <p:sp>
        <p:nvSpPr>
          <p:cNvPr id="45" name="Google Shape;45;p31"/>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3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7" name="Google Shape;4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endParaRPr/>
          </a:p>
        </p:txBody>
      </p:sp>
      <p:sp>
        <p:nvSpPr>
          <p:cNvPr id="7" name="Google Shape;7;p23"/>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8" name="Google Shape;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n.wikipedia.org/wiki/Spanish_Inquisi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ortal.shariasource.com/documents/353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historyofandalus.wordpress.com/appendix-a/appendix-v/#_ftn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6000"/>
              <a:buNone/>
            </a:pPr>
            <a:r>
              <a:rPr lang="en"/>
              <a:t>The Fall of Granada</a:t>
            </a:r>
            <a:endParaRPr/>
          </a:p>
        </p:txBody>
      </p:sp>
      <p:sp>
        <p:nvSpPr>
          <p:cNvPr id="63" name="Google Shape;63;p1"/>
          <p:cNvSpPr txBox="1">
            <a:spLocks noGrp="1"/>
          </p:cNvSpPr>
          <p:nvPr>
            <p:ph type="subTitle" idx="1"/>
          </p:nvPr>
        </p:nvSpPr>
        <p:spPr>
          <a:xfrm>
            <a:off x="411175" y="3398250"/>
            <a:ext cx="8282400" cy="126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a:t>Religion, Challenge, and Change</a:t>
            </a:r>
            <a:endParaRPr/>
          </a:p>
          <a:p>
            <a:pPr marL="0" lvl="0" indent="0" algn="ctr" rtl="0">
              <a:lnSpc>
                <a:spcPct val="100000"/>
              </a:lnSpc>
              <a:spcBef>
                <a:spcPts val="0"/>
              </a:spcBef>
              <a:spcAft>
                <a:spcPts val="0"/>
              </a:spcAft>
              <a:buSzPts val="3600"/>
              <a:buNone/>
            </a:pPr>
            <a:r>
              <a:rPr lang="en" sz="2600"/>
              <a:t>Dr Kristie Patricia Flannery, ACU</a:t>
            </a:r>
            <a:endParaRPr sz="2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1775" y="176275"/>
            <a:ext cx="8520600" cy="3099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en" b="1"/>
              <a:t>The Synagogue of El Tránsito, or Samuel Halevi’s Synagogue, Cordoba </a:t>
            </a:r>
            <a:endParaRPr b="1"/>
          </a:p>
        </p:txBody>
      </p:sp>
      <p:pic>
        <p:nvPicPr>
          <p:cNvPr id="120" name="Google Shape;120;p9"/>
          <p:cNvPicPr preferRelativeResize="0"/>
          <p:nvPr/>
        </p:nvPicPr>
        <p:blipFill rotWithShape="1">
          <a:blip r:embed="rId3">
            <a:alphaModFix/>
          </a:blip>
          <a:srcRect/>
          <a:stretch/>
        </p:blipFill>
        <p:spPr>
          <a:xfrm>
            <a:off x="4131938" y="1275125"/>
            <a:ext cx="5019488" cy="3346325"/>
          </a:xfrm>
          <a:prstGeom prst="rect">
            <a:avLst/>
          </a:prstGeom>
          <a:noFill/>
          <a:ln>
            <a:noFill/>
          </a:ln>
        </p:spPr>
      </p:pic>
      <p:pic>
        <p:nvPicPr>
          <p:cNvPr id="121" name="Google Shape;121;p9"/>
          <p:cNvPicPr preferRelativeResize="0"/>
          <p:nvPr/>
        </p:nvPicPr>
        <p:blipFill rotWithShape="1">
          <a:blip r:embed="rId4">
            <a:alphaModFix/>
          </a:blip>
          <a:srcRect/>
          <a:stretch/>
        </p:blipFill>
        <p:spPr>
          <a:xfrm>
            <a:off x="-621050" y="1514975"/>
            <a:ext cx="4565925" cy="3043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0"/>
          <p:cNvPicPr preferRelativeResize="0"/>
          <p:nvPr/>
        </p:nvPicPr>
        <p:blipFill rotWithShape="1">
          <a:blip r:embed="rId3">
            <a:alphaModFix/>
          </a:blip>
          <a:srcRect/>
          <a:stretch/>
        </p:blipFill>
        <p:spPr>
          <a:xfrm>
            <a:off x="0" y="0"/>
            <a:ext cx="4419600" cy="2502594"/>
          </a:xfrm>
          <a:prstGeom prst="rect">
            <a:avLst/>
          </a:prstGeom>
          <a:noFill/>
          <a:ln>
            <a:noFill/>
          </a:ln>
        </p:spPr>
      </p:pic>
      <p:pic>
        <p:nvPicPr>
          <p:cNvPr id="127" name="Google Shape;127;p10"/>
          <p:cNvPicPr preferRelativeResize="0"/>
          <p:nvPr/>
        </p:nvPicPr>
        <p:blipFill rotWithShape="1">
          <a:blip r:embed="rId4">
            <a:alphaModFix/>
          </a:blip>
          <a:srcRect/>
          <a:stretch/>
        </p:blipFill>
        <p:spPr>
          <a:xfrm>
            <a:off x="4341150" y="0"/>
            <a:ext cx="3515975" cy="2855625"/>
          </a:xfrm>
          <a:prstGeom prst="rect">
            <a:avLst/>
          </a:prstGeom>
          <a:noFill/>
          <a:ln>
            <a:noFill/>
          </a:ln>
        </p:spPr>
      </p:pic>
      <p:pic>
        <p:nvPicPr>
          <p:cNvPr id="128" name="Google Shape;128;p10"/>
          <p:cNvPicPr preferRelativeResize="0"/>
          <p:nvPr/>
        </p:nvPicPr>
        <p:blipFill rotWithShape="1">
          <a:blip r:embed="rId5">
            <a:alphaModFix/>
          </a:blip>
          <a:srcRect/>
          <a:stretch/>
        </p:blipFill>
        <p:spPr>
          <a:xfrm>
            <a:off x="0" y="2502600"/>
            <a:ext cx="3911085" cy="2619226"/>
          </a:xfrm>
          <a:prstGeom prst="rect">
            <a:avLst/>
          </a:prstGeom>
          <a:noFill/>
          <a:ln>
            <a:noFill/>
          </a:ln>
        </p:spPr>
      </p:pic>
      <p:pic>
        <p:nvPicPr>
          <p:cNvPr id="129" name="Google Shape;129;p10"/>
          <p:cNvPicPr preferRelativeResize="0"/>
          <p:nvPr/>
        </p:nvPicPr>
        <p:blipFill rotWithShape="1">
          <a:blip r:embed="rId6">
            <a:alphaModFix/>
          </a:blip>
          <a:srcRect/>
          <a:stretch/>
        </p:blipFill>
        <p:spPr>
          <a:xfrm>
            <a:off x="3911075" y="2571751"/>
            <a:ext cx="3638450" cy="2675653"/>
          </a:xfrm>
          <a:prstGeom prst="rect">
            <a:avLst/>
          </a:prstGeom>
          <a:noFill/>
          <a:ln>
            <a:noFill/>
          </a:ln>
        </p:spPr>
      </p:pic>
      <p:sp>
        <p:nvSpPr>
          <p:cNvPr id="130" name="Google Shape;130;p10"/>
          <p:cNvSpPr txBox="1"/>
          <p:nvPr/>
        </p:nvSpPr>
        <p:spPr>
          <a:xfrm>
            <a:off x="7622100" y="3024900"/>
            <a:ext cx="1521900" cy="21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2"/>
                </a:solidFill>
                <a:latin typeface="Source Code Pro"/>
                <a:ea typeface="Source Code Pro"/>
                <a:cs typeface="Source Code Pro"/>
                <a:sym typeface="Source Code Pro"/>
              </a:rPr>
              <a:t>The Mosque/ Cathedral of Cordoba</a:t>
            </a:r>
            <a:endParaRPr sz="1800" b="1" i="0" u="none" strike="noStrike" cap="none">
              <a:solidFill>
                <a:schemeClr val="dk2"/>
              </a:solidFill>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1"/>
          <p:cNvPicPr preferRelativeResize="0"/>
          <p:nvPr/>
        </p:nvPicPr>
        <p:blipFill rotWithShape="1">
          <a:blip r:embed="rId3">
            <a:alphaModFix/>
          </a:blip>
          <a:srcRect/>
          <a:stretch/>
        </p:blipFill>
        <p:spPr>
          <a:xfrm>
            <a:off x="594438" y="152400"/>
            <a:ext cx="7741920"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ccc19dc170_0_9"/>
          <p:cNvSpPr txBox="1">
            <a:spLocks noGrp="1"/>
          </p:cNvSpPr>
          <p:nvPr>
            <p:ph type="title"/>
          </p:nvPr>
        </p:nvSpPr>
        <p:spPr>
          <a:xfrm>
            <a:off x="311700" y="146325"/>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Reclaiming space, recovering and honouring lost histories</a:t>
            </a:r>
            <a:endParaRPr/>
          </a:p>
        </p:txBody>
      </p:sp>
      <p:pic>
        <p:nvPicPr>
          <p:cNvPr id="141" name="Google Shape;141;g3ccc19dc170_0_9" title="Screenshot 2026-03-04 at 9.37.02 am.png"/>
          <p:cNvPicPr preferRelativeResize="0"/>
          <p:nvPr/>
        </p:nvPicPr>
        <p:blipFill>
          <a:blip r:embed="rId3">
            <a:alphaModFix/>
          </a:blip>
          <a:stretch>
            <a:fillRect/>
          </a:stretch>
        </p:blipFill>
        <p:spPr>
          <a:xfrm>
            <a:off x="448800" y="946575"/>
            <a:ext cx="4396224" cy="3928875"/>
          </a:xfrm>
          <a:prstGeom prst="rect">
            <a:avLst/>
          </a:prstGeom>
          <a:noFill/>
          <a:ln>
            <a:noFill/>
          </a:ln>
        </p:spPr>
      </p:pic>
      <p:pic>
        <p:nvPicPr>
          <p:cNvPr id="142" name="Google Shape;142;g3ccc19dc170_0_9" title="Screenshot 2026-03-04 at 9.40.43 am.png"/>
          <p:cNvPicPr preferRelativeResize="0"/>
          <p:nvPr/>
        </p:nvPicPr>
        <p:blipFill>
          <a:blip r:embed="rId4">
            <a:alphaModFix/>
          </a:blip>
          <a:stretch>
            <a:fillRect/>
          </a:stretch>
        </p:blipFill>
        <p:spPr>
          <a:xfrm>
            <a:off x="5056049" y="931575"/>
            <a:ext cx="3482423" cy="3958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2"/>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6000"/>
              <a:buNone/>
            </a:pPr>
            <a:r>
              <a:rPr lang="en"/>
              <a:t>Persecution of individuals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3"/>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00000"/>
              <a:buNone/>
            </a:pPr>
            <a:r>
              <a:rPr lang="en"/>
              <a:t>Policing Assimilation:</a:t>
            </a:r>
            <a:endParaRPr/>
          </a:p>
          <a:p>
            <a:pPr marL="0" lvl="0" indent="0" algn="l" rtl="0">
              <a:lnSpc>
                <a:spcPct val="100000"/>
              </a:lnSpc>
              <a:spcBef>
                <a:spcPts val="0"/>
              </a:spcBef>
              <a:spcAft>
                <a:spcPts val="0"/>
              </a:spcAft>
              <a:buSzPct val="100000"/>
              <a:buNone/>
            </a:pPr>
            <a:r>
              <a:rPr lang="en"/>
              <a:t>The Spanish Inquisition</a:t>
            </a:r>
            <a:endParaRPr/>
          </a:p>
        </p:txBody>
      </p:sp>
      <p:pic>
        <p:nvPicPr>
          <p:cNvPr id="153" name="Google Shape;153;p13"/>
          <p:cNvPicPr preferRelativeResize="0"/>
          <p:nvPr/>
        </p:nvPicPr>
        <p:blipFill rotWithShape="1">
          <a:blip r:embed="rId3">
            <a:alphaModFix/>
          </a:blip>
          <a:srcRect/>
          <a:stretch/>
        </p:blipFill>
        <p:spPr>
          <a:xfrm>
            <a:off x="4512750" y="68975"/>
            <a:ext cx="3775000" cy="4911550"/>
          </a:xfrm>
          <a:prstGeom prst="rect">
            <a:avLst/>
          </a:prstGeom>
          <a:noFill/>
          <a:ln>
            <a:noFill/>
          </a:ln>
        </p:spPr>
      </p:pic>
      <p:sp>
        <p:nvSpPr>
          <p:cNvPr id="154" name="Google Shape;154;p13"/>
          <p:cNvSpPr txBox="1"/>
          <p:nvPr/>
        </p:nvSpPr>
        <p:spPr>
          <a:xfrm>
            <a:off x="1772150" y="4162075"/>
            <a:ext cx="3000000" cy="695100"/>
          </a:xfrm>
          <a:prstGeom prst="rect">
            <a:avLst/>
          </a:prstGeom>
          <a:noFill/>
          <a:ln>
            <a:noFill/>
          </a:ln>
        </p:spPr>
        <p:txBody>
          <a:bodyPr spcFirstLastPara="1" wrap="square" lIns="91425" tIns="91425" rIns="91425" bIns="91425" anchor="t" anchorCtr="0">
            <a:spAutoFit/>
          </a:bodyPr>
          <a:lstStyle/>
          <a:p>
            <a:pPr marL="0" marR="101600" lvl="0" indent="0" algn="l" rtl="0">
              <a:lnSpc>
                <a:spcPct val="100000"/>
              </a:lnSpc>
              <a:spcBef>
                <a:spcPts val="700"/>
              </a:spcBef>
              <a:spcAft>
                <a:spcPts val="0"/>
              </a:spcAft>
              <a:buClr>
                <a:srgbClr val="000000"/>
              </a:buClr>
              <a:buSzPts val="1200"/>
              <a:buFont typeface="Arial"/>
              <a:buNone/>
            </a:pPr>
            <a:r>
              <a:rPr lang="en" sz="1200" b="0" i="1" u="none" strike="noStrike" cap="none">
                <a:solidFill>
                  <a:schemeClr val="dk2"/>
                </a:solidFill>
                <a:highlight>
                  <a:srgbClr val="FFFFFF"/>
                </a:highlight>
                <a:latin typeface="Oswald"/>
                <a:ea typeface="Oswald"/>
                <a:cs typeface="Oswald"/>
                <a:sym typeface="Oswald"/>
              </a:rPr>
              <a:t>Man condemned by </a:t>
            </a:r>
            <a:r>
              <a:rPr lang="en" sz="1200" b="0" i="1" u="none" strike="noStrike" cap="none">
                <a:solidFill>
                  <a:schemeClr val="dk2"/>
                </a:solidFill>
                <a:highlight>
                  <a:srgbClr val="FFFFFF"/>
                </a:highlight>
                <a:uFill>
                  <a:noFill/>
                </a:uFill>
                <a:latin typeface="Oswald"/>
                <a:ea typeface="Oswald"/>
                <a:cs typeface="Oswald"/>
                <a:sym typeface="Oswald"/>
                <a:hlinkClick r:id="rId4">
                  <a:extLst>
                    <a:ext uri="{A12FA001-AC4F-418D-AE19-62706E023703}">
                      <ahyp:hlinkClr xmlns:ahyp="http://schemas.microsoft.com/office/drawing/2018/hyperlinkcolor" val="tx"/>
                    </a:ext>
                  </a:extLst>
                </a:hlinkClick>
              </a:rPr>
              <a:t>the Inquisition</a:t>
            </a:r>
            <a:endParaRPr sz="1200" b="0" i="1" u="none" strike="noStrike" cap="none">
              <a:solidFill>
                <a:schemeClr val="dk2"/>
              </a:solidFill>
              <a:highlight>
                <a:srgbClr val="FFFFFF"/>
              </a:highlight>
              <a:latin typeface="Oswald"/>
              <a:ea typeface="Oswald"/>
              <a:cs typeface="Oswald"/>
              <a:sym typeface="Oswald"/>
            </a:endParaRPr>
          </a:p>
          <a:p>
            <a:pPr marL="0" marR="101600" lvl="0" indent="0" algn="l" rtl="0">
              <a:lnSpc>
                <a:spcPct val="150681"/>
              </a:lnSpc>
              <a:spcBef>
                <a:spcPts val="1100"/>
              </a:spcBef>
              <a:spcAft>
                <a:spcPts val="2200"/>
              </a:spcAft>
              <a:buClr>
                <a:srgbClr val="000000"/>
              </a:buClr>
              <a:buSzPts val="1200"/>
              <a:buFont typeface="Arial"/>
              <a:buNone/>
            </a:pPr>
            <a:r>
              <a:rPr lang="en" sz="1200" b="0" i="0" u="none" strike="noStrike" cap="none">
                <a:solidFill>
                  <a:schemeClr val="dk2"/>
                </a:solidFill>
                <a:highlight>
                  <a:srgbClr val="FFFFFF"/>
                </a:highlight>
                <a:latin typeface="Oswald"/>
                <a:ea typeface="Oswald"/>
                <a:cs typeface="Oswald"/>
                <a:sym typeface="Oswald"/>
              </a:rPr>
              <a:t>1860. Oil on canvas. Prado, Spain</a:t>
            </a:r>
            <a:endParaRPr sz="1200" b="0" i="0" u="none" strike="noStrike" cap="none">
              <a:solidFill>
                <a:schemeClr val="dk2"/>
              </a:solidFill>
              <a:latin typeface="Oswald"/>
              <a:ea typeface="Oswald"/>
              <a:cs typeface="Oswald"/>
              <a:sym typeface="Oswald"/>
            </a:endParaRPr>
          </a:p>
        </p:txBody>
      </p:sp>
      <p:sp>
        <p:nvSpPr>
          <p:cNvPr id="155" name="Google Shape;155;p13"/>
          <p:cNvSpPr txBox="1"/>
          <p:nvPr/>
        </p:nvSpPr>
        <p:spPr>
          <a:xfrm>
            <a:off x="311700" y="1718900"/>
            <a:ext cx="3000000" cy="972300"/>
          </a:xfrm>
          <a:prstGeom prst="rect">
            <a:avLst/>
          </a:prstGeom>
          <a:noFill/>
          <a:ln>
            <a:noFill/>
          </a:ln>
        </p:spPr>
        <p:txBody>
          <a:bodyPr spcFirstLastPara="1" wrap="square" lIns="91425" tIns="91425" rIns="91425" bIns="91425" anchor="t" anchorCtr="0">
            <a:spAutoFit/>
          </a:bodyPr>
          <a:lstStyle/>
          <a:p>
            <a:pPr marL="457200" marR="101600" lvl="0" indent="-317500" algn="l" rtl="0">
              <a:lnSpc>
                <a:spcPct val="150681"/>
              </a:lnSpc>
              <a:spcBef>
                <a:spcPts val="1100"/>
              </a:spcBef>
              <a:spcAft>
                <a:spcPts val="0"/>
              </a:spcAft>
              <a:buSzPts val="1400"/>
              <a:buChar char="●"/>
            </a:pPr>
            <a:r>
              <a:rPr lang="en" sz="1200">
                <a:solidFill>
                  <a:schemeClr val="dk2"/>
                </a:solidFill>
                <a:highlight>
                  <a:schemeClr val="lt1"/>
                </a:highlight>
                <a:latin typeface="Oswald"/>
                <a:ea typeface="Oswald"/>
                <a:cs typeface="Oswald"/>
                <a:sym typeface="Oswald"/>
              </a:rPr>
              <a:t>Established in 1478, abolished 1834</a:t>
            </a:r>
            <a:endParaRPr sz="1200">
              <a:solidFill>
                <a:schemeClr val="dk2"/>
              </a:solidFill>
              <a:highlight>
                <a:schemeClr val="lt1"/>
              </a:highlight>
              <a:latin typeface="Oswald"/>
              <a:ea typeface="Oswald"/>
              <a:cs typeface="Oswald"/>
              <a:sym typeface="Oswald"/>
            </a:endParaRPr>
          </a:p>
          <a:p>
            <a:pPr marL="457200" marR="101600" lvl="0" indent="-304800" algn="l" rtl="0">
              <a:lnSpc>
                <a:spcPct val="150681"/>
              </a:lnSpc>
              <a:spcBef>
                <a:spcPts val="0"/>
              </a:spcBef>
              <a:spcAft>
                <a:spcPts val="0"/>
              </a:spcAft>
              <a:buClr>
                <a:schemeClr val="dk2"/>
              </a:buClr>
              <a:buSzPts val="1200"/>
              <a:buFont typeface="Oswald"/>
              <a:buChar char="●"/>
            </a:pPr>
            <a:r>
              <a:rPr lang="en" sz="1200">
                <a:solidFill>
                  <a:schemeClr val="dk2"/>
                </a:solidFill>
                <a:highlight>
                  <a:schemeClr val="lt1"/>
                </a:highlight>
                <a:latin typeface="Oswald"/>
                <a:ea typeface="Oswald"/>
                <a:cs typeface="Oswald"/>
                <a:sym typeface="Oswald"/>
              </a:rPr>
              <a:t>Medieval precedents</a:t>
            </a:r>
            <a:endParaRPr sz="1200">
              <a:solidFill>
                <a:schemeClr val="dk2"/>
              </a:solidFill>
              <a:highlight>
                <a:schemeClr val="lt1"/>
              </a:highlight>
              <a:latin typeface="Oswald"/>
              <a:ea typeface="Oswald"/>
              <a:cs typeface="Oswald"/>
              <a:sym typeface="Oswald"/>
            </a:endParaRPr>
          </a:p>
          <a:p>
            <a:pPr marL="457200" marR="101600" lvl="0" indent="-304800" algn="l" rtl="0">
              <a:lnSpc>
                <a:spcPct val="150681"/>
              </a:lnSpc>
              <a:spcBef>
                <a:spcPts val="0"/>
              </a:spcBef>
              <a:spcAft>
                <a:spcPts val="0"/>
              </a:spcAft>
              <a:buClr>
                <a:schemeClr val="dk2"/>
              </a:buClr>
              <a:buSzPts val="1200"/>
              <a:buFont typeface="Oswald"/>
              <a:buChar char="●"/>
            </a:pPr>
            <a:r>
              <a:rPr lang="en" sz="1200">
                <a:solidFill>
                  <a:schemeClr val="dk2"/>
                </a:solidFill>
                <a:highlight>
                  <a:schemeClr val="lt1"/>
                </a:highlight>
                <a:latin typeface="Oswald"/>
                <a:ea typeface="Oswald"/>
                <a:cs typeface="Oswald"/>
                <a:sym typeface="Oswald"/>
              </a:rPr>
              <a:t>Jurisdiction over baptised Catholics</a:t>
            </a:r>
            <a:endParaRPr sz="1200">
              <a:solidFill>
                <a:schemeClr val="dk2"/>
              </a:solidFill>
              <a:highlight>
                <a:schemeClr val="lt1"/>
              </a:highlight>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ccc19dc170_0_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Inquisition </a:t>
            </a:r>
            <a:endParaRPr/>
          </a:p>
          <a:p>
            <a:pPr marL="0" lvl="0" indent="0" algn="l" rtl="0">
              <a:spcBef>
                <a:spcPts val="0"/>
              </a:spcBef>
              <a:spcAft>
                <a:spcPts val="0"/>
              </a:spcAft>
              <a:buNone/>
            </a:pPr>
            <a:r>
              <a:rPr lang="en"/>
              <a:t>archives</a:t>
            </a:r>
            <a:endParaRPr/>
          </a:p>
        </p:txBody>
      </p:sp>
      <p:pic>
        <p:nvPicPr>
          <p:cNvPr id="161" name="Google Shape;161;g3ccc19dc170_0_20" title="Screenshot 2026-03-04 at 9.50.49 am.png"/>
          <p:cNvPicPr preferRelativeResize="0"/>
          <p:nvPr/>
        </p:nvPicPr>
        <p:blipFill>
          <a:blip r:embed="rId3">
            <a:alphaModFix/>
          </a:blip>
          <a:stretch>
            <a:fillRect/>
          </a:stretch>
        </p:blipFill>
        <p:spPr>
          <a:xfrm>
            <a:off x="2338800" y="173300"/>
            <a:ext cx="5879850" cy="4970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ccc19dc170_0_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Assimilation</a:t>
            </a:r>
            <a:endParaRPr/>
          </a:p>
        </p:txBody>
      </p:sp>
      <p:sp>
        <p:nvSpPr>
          <p:cNvPr id="167" name="Google Shape;167;g3ccc19dc170_0_27"/>
          <p:cNvSpPr txBox="1">
            <a:spLocks noGrp="1"/>
          </p:cNvSpPr>
          <p:nvPr>
            <p:ph type="body" idx="1"/>
          </p:nvPr>
        </p:nvSpPr>
        <p:spPr>
          <a:xfrm>
            <a:off x="311700" y="1468825"/>
            <a:ext cx="4732200" cy="3099900"/>
          </a:xfrm>
          <a:prstGeom prst="rect">
            <a:avLst/>
          </a:prstGeom>
        </p:spPr>
        <p:txBody>
          <a:bodyPr spcFirstLastPara="1" wrap="square" lIns="91425" tIns="91425" rIns="91425" bIns="91425" anchor="t" anchorCtr="0">
            <a:normAutofit lnSpcReduction="10000"/>
          </a:bodyPr>
          <a:lstStyle/>
          <a:p>
            <a:pPr marL="457200" lvl="0" indent="-314325" algn="l" rtl="0">
              <a:spcBef>
                <a:spcPts val="0"/>
              </a:spcBef>
              <a:spcAft>
                <a:spcPts val="0"/>
              </a:spcAft>
              <a:buClr>
                <a:srgbClr val="000000"/>
              </a:buClr>
              <a:buSzPts val="1350"/>
              <a:buFont typeface="Georgia"/>
              <a:buChar char="●"/>
            </a:pPr>
            <a:r>
              <a:rPr lang="en" sz="1350">
                <a:solidFill>
                  <a:srgbClr val="000000"/>
                </a:solidFill>
                <a:highlight>
                  <a:srgbClr val="FFFFFF"/>
                </a:highlight>
                <a:latin typeface="Georgia"/>
                <a:ea typeface="Georgia"/>
                <a:cs typeface="Georgia"/>
                <a:sym typeface="Georgia"/>
              </a:rPr>
              <a:t>Many conversos assimilated into Catholic Spanish society. Gaspar de la Fuente, joined the Society of Jesus (Jesuits) “in 1556 in Alcalá de Henares, took the four vows, studied theology, and served as rector at Arévalo”</a:t>
            </a:r>
            <a:endParaRPr sz="1350">
              <a:solidFill>
                <a:srgbClr val="000000"/>
              </a:solidFill>
              <a:highlight>
                <a:srgbClr val="FFFFFF"/>
              </a:highlight>
              <a:latin typeface="Georgia"/>
              <a:ea typeface="Georgia"/>
              <a:cs typeface="Georgia"/>
              <a:sym typeface="Georgia"/>
            </a:endParaRPr>
          </a:p>
          <a:p>
            <a:pPr marL="457200" lvl="0" indent="-314325" algn="l" rtl="0">
              <a:spcBef>
                <a:spcPts val="0"/>
              </a:spcBef>
              <a:spcAft>
                <a:spcPts val="0"/>
              </a:spcAft>
              <a:buClr>
                <a:srgbClr val="000000"/>
              </a:buClr>
              <a:buSzPts val="1350"/>
              <a:buFont typeface="Georgia"/>
              <a:buChar char="●"/>
            </a:pPr>
            <a:r>
              <a:rPr lang="en" sz="1350">
                <a:solidFill>
                  <a:srgbClr val="000000"/>
                </a:solidFill>
                <a:highlight>
                  <a:srgbClr val="FFFFFF"/>
                </a:highlight>
                <a:latin typeface="Georgia"/>
                <a:ea typeface="Georgia"/>
                <a:cs typeface="Georgia"/>
                <a:sym typeface="Georgia"/>
              </a:rPr>
              <a:t>In 1499 Pedro Sarmiento’s </a:t>
            </a:r>
            <a:r>
              <a:rPr lang="en" sz="1350" i="1">
                <a:solidFill>
                  <a:srgbClr val="000000"/>
                </a:solidFill>
                <a:highlight>
                  <a:srgbClr val="FFFFFF"/>
                </a:highlight>
                <a:latin typeface="Georgia"/>
                <a:ea typeface="Georgia"/>
                <a:cs typeface="Georgia"/>
                <a:sym typeface="Georgia"/>
              </a:rPr>
              <a:t>Sentencia-Estatuto</a:t>
            </a:r>
            <a:r>
              <a:rPr lang="en" sz="1350">
                <a:solidFill>
                  <a:srgbClr val="000000"/>
                </a:solidFill>
                <a:highlight>
                  <a:srgbClr val="FFFFFF"/>
                </a:highlight>
                <a:latin typeface="Georgia"/>
                <a:ea typeface="Georgia"/>
                <a:cs typeface="Georgia"/>
                <a:sym typeface="Georgia"/>
              </a:rPr>
              <a:t> prohibited conversos from holding public or ecclesiastical offices and from testifying against Spanish Christians in courts of law. </a:t>
            </a:r>
            <a:endParaRPr sz="1350">
              <a:solidFill>
                <a:srgbClr val="000000"/>
              </a:solidFill>
              <a:highlight>
                <a:srgbClr val="FFFFFF"/>
              </a:highlight>
              <a:latin typeface="Georgia"/>
              <a:ea typeface="Georgia"/>
              <a:cs typeface="Georgia"/>
              <a:sym typeface="Georgia"/>
            </a:endParaRPr>
          </a:p>
          <a:p>
            <a:pPr marL="457200" lvl="0" indent="-314325" algn="l" rtl="0">
              <a:spcBef>
                <a:spcPts val="0"/>
              </a:spcBef>
              <a:spcAft>
                <a:spcPts val="0"/>
              </a:spcAft>
              <a:buClr>
                <a:srgbClr val="000000"/>
              </a:buClr>
              <a:buSzPts val="1350"/>
              <a:buFont typeface="Georgia"/>
              <a:buChar char="●"/>
            </a:pPr>
            <a:r>
              <a:rPr lang="en" sz="1350">
                <a:solidFill>
                  <a:srgbClr val="000000"/>
                </a:solidFill>
                <a:highlight>
                  <a:srgbClr val="FFFFFF"/>
                </a:highlight>
                <a:latin typeface="Georgia"/>
                <a:ea typeface="Georgia"/>
                <a:cs typeface="Georgia"/>
                <a:sym typeface="Georgia"/>
              </a:rPr>
              <a:t>16th-century </a:t>
            </a:r>
            <a:r>
              <a:rPr lang="en" sz="1350" i="1">
                <a:solidFill>
                  <a:srgbClr val="000000"/>
                </a:solidFill>
                <a:highlight>
                  <a:srgbClr val="FFFFFF"/>
                </a:highlight>
                <a:latin typeface="Georgia"/>
                <a:ea typeface="Georgia"/>
                <a:cs typeface="Georgia"/>
                <a:sym typeface="Georgia"/>
              </a:rPr>
              <a:t>limpieza de sangre</a:t>
            </a:r>
            <a:r>
              <a:rPr lang="en" sz="1350">
                <a:solidFill>
                  <a:srgbClr val="000000"/>
                </a:solidFill>
                <a:highlight>
                  <a:srgbClr val="FFFFFF"/>
                </a:highlight>
                <a:latin typeface="Georgia"/>
                <a:ea typeface="Georgia"/>
                <a:cs typeface="Georgia"/>
                <a:sym typeface="Georgia"/>
              </a:rPr>
              <a:t> (blood purity laws) strengthened restrictions on physical mobility and career paths for people with Jewish and Muslim ancestry</a:t>
            </a:r>
            <a:endParaRPr sz="1350">
              <a:solidFill>
                <a:srgbClr val="000000"/>
              </a:solidFill>
              <a:highlight>
                <a:srgbClr val="FFFFFF"/>
              </a:highlight>
              <a:latin typeface="Georgia"/>
              <a:ea typeface="Georgia"/>
              <a:cs typeface="Georgia"/>
              <a:sym typeface="Georgia"/>
            </a:endParaRPr>
          </a:p>
        </p:txBody>
      </p:sp>
      <p:pic>
        <p:nvPicPr>
          <p:cNvPr id="168" name="Google Shape;168;g3ccc19dc170_0_27"/>
          <p:cNvPicPr preferRelativeResize="0"/>
          <p:nvPr/>
        </p:nvPicPr>
        <p:blipFill>
          <a:blip r:embed="rId3">
            <a:alphaModFix/>
          </a:blip>
          <a:stretch>
            <a:fillRect/>
          </a:stretch>
        </p:blipFill>
        <p:spPr>
          <a:xfrm>
            <a:off x="5162800" y="384950"/>
            <a:ext cx="3223399" cy="4373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4"/>
          <p:cNvSpPr txBox="1"/>
          <p:nvPr/>
        </p:nvSpPr>
        <p:spPr>
          <a:xfrm>
            <a:off x="276150" y="234875"/>
            <a:ext cx="4159200" cy="473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000"/>
              <a:buFont typeface="Arial"/>
              <a:buNone/>
            </a:pPr>
            <a:r>
              <a:rPr lang="en" sz="1000" b="1" i="1"/>
              <a:t>Excerpt from </a:t>
            </a:r>
            <a:r>
              <a:rPr lang="en" sz="1000" b="1" i="1" u="none" strike="noStrike" cap="none">
                <a:solidFill>
                  <a:srgbClr val="000000"/>
                </a:solidFill>
                <a:latin typeface="Arial"/>
                <a:ea typeface="Arial"/>
                <a:cs typeface="Arial"/>
                <a:sym typeface="Arial"/>
              </a:rPr>
              <a:t>Marina's Confession from 1494</a:t>
            </a:r>
            <a:endParaRPr sz="1000" b="1" i="1"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“Most Reverend and Devout Fathers, I, Marina Gonzalez, am the wife of Francisco de Toledo, a spice merchant, who is a resident of this village of Almagro. I present myself before Your Lordships to declare … all the sins that are in my memory at the moment with great shame, contrition, and heartfelt repentance; and I intend to complete the penance that your lordships may impose. Thus I declare my guilt:</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First, Reverend Fathers, I state that I sinned by</a:t>
            </a:r>
            <a:r>
              <a:rPr lang="en" sz="1000" b="1" i="0" u="none" strike="noStrike" cap="none">
                <a:solidFill>
                  <a:srgbClr val="000000"/>
                </a:solidFill>
                <a:latin typeface="Arial"/>
                <a:ea typeface="Arial"/>
                <a:cs typeface="Arial"/>
                <a:sym typeface="Arial"/>
              </a:rPr>
              <a:t> observing the Sabbaths and certain Passovers</a:t>
            </a:r>
            <a:r>
              <a:rPr lang="en" sz="1000" b="0" i="0" u="none" strike="noStrike" cap="none">
                <a:solidFill>
                  <a:srgbClr val="000000"/>
                </a:solidFill>
                <a:latin typeface="Arial"/>
                <a:ea typeface="Arial"/>
                <a:cs typeface="Arial"/>
                <a:sym typeface="Arial"/>
              </a:rPr>
              <a:t> that I can remember. I put on clean clothes out of ceremony, cooked on Fridays for the Sabbath, ate the food on the Sabbath, and lit an oil lamp on Friday night out of ceremony.</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I sinned in that I </a:t>
            </a:r>
            <a:r>
              <a:rPr lang="en" sz="1000" b="1" i="0" u="none" strike="noStrike" cap="none">
                <a:solidFill>
                  <a:srgbClr val="000000"/>
                </a:solidFill>
                <a:latin typeface="Arial"/>
                <a:ea typeface="Arial"/>
                <a:cs typeface="Arial"/>
                <a:sym typeface="Arial"/>
              </a:rPr>
              <a:t>fasted </a:t>
            </a:r>
            <a:r>
              <a:rPr lang="en" sz="1000" b="0" i="0" u="none" strike="noStrike" cap="none">
                <a:solidFill>
                  <a:srgbClr val="000000"/>
                </a:solidFill>
                <a:latin typeface="Arial"/>
                <a:ea typeface="Arial"/>
                <a:cs typeface="Arial"/>
                <a:sym typeface="Arial"/>
              </a:rPr>
              <a:t>sometimes out of ceremony... and asked forgiveness from others, and others asked it of me.</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I sinned because I sometimes made</a:t>
            </a:r>
            <a:r>
              <a:rPr lang="en" sz="1000" b="1" i="0" u="none" strike="noStrike" cap="none">
                <a:solidFill>
                  <a:srgbClr val="000000"/>
                </a:solidFill>
                <a:latin typeface="Arial"/>
                <a:ea typeface="Arial"/>
                <a:cs typeface="Arial"/>
                <a:sym typeface="Arial"/>
              </a:rPr>
              <a:t> unleavened bread</a:t>
            </a:r>
            <a:r>
              <a:rPr lang="en" sz="1000" b="0" i="0" u="none" strike="noStrike" cap="none">
                <a:solidFill>
                  <a:srgbClr val="000000"/>
                </a:solidFill>
                <a:latin typeface="Arial"/>
                <a:ea typeface="Arial"/>
                <a:cs typeface="Arial"/>
                <a:sym typeface="Arial"/>
              </a:rPr>
              <a:t> and ate it.</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I sinned because </a:t>
            </a:r>
            <a:r>
              <a:rPr lang="en" sz="1000" b="1" i="0" u="none" strike="noStrike" cap="none">
                <a:solidFill>
                  <a:srgbClr val="000000"/>
                </a:solidFill>
                <a:latin typeface="Arial"/>
                <a:ea typeface="Arial"/>
                <a:cs typeface="Arial"/>
                <a:sym typeface="Arial"/>
              </a:rPr>
              <a:t>I ate animals that had been ritually decapitated, and I removed the fat </a:t>
            </a:r>
            <a:r>
              <a:rPr lang="en" sz="1000" b="0" i="0" u="none" strike="noStrike" cap="none">
                <a:solidFill>
                  <a:srgbClr val="000000"/>
                </a:solidFill>
                <a:latin typeface="Arial"/>
                <a:ea typeface="Arial"/>
                <a:cs typeface="Arial"/>
                <a:sym typeface="Arial"/>
              </a:rPr>
              <a:t>from the meat because of Jewish ceremony.</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I sinned</a:t>
            </a:r>
            <a:r>
              <a:rPr lang="en" sz="1000" b="1" i="0" u="none" strike="noStrike" cap="none">
                <a:solidFill>
                  <a:srgbClr val="000000"/>
                </a:solidFill>
                <a:latin typeface="Arial"/>
                <a:ea typeface="Arial"/>
                <a:cs typeface="Arial"/>
                <a:sym typeface="Arial"/>
              </a:rPr>
              <a:t> in hearing prayers</a:t>
            </a:r>
            <a:r>
              <a:rPr lang="en" sz="1000" b="0" i="0" u="none" strike="noStrike" cap="none">
                <a:solidFill>
                  <a:srgbClr val="000000"/>
                </a:solidFill>
                <a:latin typeface="Arial"/>
                <a:ea typeface="Arial"/>
                <a:cs typeface="Arial"/>
                <a:sym typeface="Arial"/>
              </a:rPr>
              <a:t> read, and in going to hear them said. I especially remember having sometimes heard them in Alvar Lopez de Córdoba's house; he lives in Ciudad Real.</a:t>
            </a:r>
            <a:endParaRPr sz="1000" b="0" i="0" u="none" strike="noStrike" cap="none">
              <a:solidFill>
                <a:schemeClr val="dk2"/>
              </a:solidFill>
              <a:latin typeface="Source Code Pro"/>
              <a:ea typeface="Source Code Pro"/>
              <a:cs typeface="Source Code Pro"/>
              <a:sym typeface="Source Code Pro"/>
            </a:endParaRPr>
          </a:p>
        </p:txBody>
      </p:sp>
      <p:sp>
        <p:nvSpPr>
          <p:cNvPr id="174" name="Google Shape;174;p14"/>
          <p:cNvSpPr txBox="1"/>
          <p:nvPr/>
        </p:nvSpPr>
        <p:spPr>
          <a:xfrm>
            <a:off x="4784650" y="298375"/>
            <a:ext cx="3968700" cy="473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sinned because I </a:t>
            </a:r>
            <a:r>
              <a:rPr lang="en" sz="1100" b="1" i="0" u="none" strike="noStrike" cap="none">
                <a:solidFill>
                  <a:srgbClr val="000000"/>
                </a:solidFill>
                <a:latin typeface="Arial"/>
                <a:ea typeface="Arial"/>
                <a:cs typeface="Arial"/>
                <a:sym typeface="Arial"/>
              </a:rPr>
              <a:t>gave up eating pork </a:t>
            </a:r>
            <a:r>
              <a:rPr lang="en" sz="1100" b="0" i="0" u="none" strike="noStrike" cap="none">
                <a:solidFill>
                  <a:srgbClr val="000000"/>
                </a:solidFill>
                <a:latin typeface="Arial"/>
                <a:ea typeface="Arial"/>
                <a:cs typeface="Arial"/>
                <a:sym typeface="Arial"/>
              </a:rPr>
              <a:t>and meat stew and things that were prohibited.</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sinned because I broke certain feast days that the Holy Mother Church ordered us to observe; I did not keep them as I ought.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sinned through having eaten certain foods on days on which those foods were prohibited by the Holy Mother Church; I ate some things forbidden by the Church.</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sinned because on the seventh night after I had a child, some people came to my house and ate, and rested, and said it was the night of the fairies [sic].</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sinned because I ate dishes of fish at a low table during a funeral.</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 state, Reverend Fathers, that I was compelled to do all the things I have just reported by two men who are married to my sisters. One is called Garcia Molina, the other Lope Rodriguez, and they reside in Ciudad Real. I was a girl at the time, and they told me I would be saved by such things…</a:t>
            </a:r>
            <a:endParaRPr sz="1100" b="0" i="0" u="none" strike="noStrike" cap="none">
              <a:solidFill>
                <a:schemeClr val="dk2"/>
              </a:solidFill>
              <a:latin typeface="Source Code Pro"/>
              <a:ea typeface="Source Code Pro"/>
              <a:cs typeface="Source Code Pro"/>
              <a:sym typeface="Source Code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5489950" y="372500"/>
            <a:ext cx="3342300" cy="27324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000"/>
              <a:buNone/>
            </a:pPr>
            <a:r>
              <a:rPr lang="en"/>
              <a:t>Collection of Inquisition sources in English translation</a:t>
            </a:r>
            <a:endParaRPr sz="1800">
              <a:solidFill>
                <a:srgbClr val="0F1111"/>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3000"/>
              <a:buNone/>
            </a:pPr>
            <a:endParaRPr/>
          </a:p>
        </p:txBody>
      </p:sp>
      <p:pic>
        <p:nvPicPr>
          <p:cNvPr id="180" name="Google Shape;180;p15"/>
          <p:cNvPicPr preferRelativeResize="0"/>
          <p:nvPr/>
        </p:nvPicPr>
        <p:blipFill rotWithShape="1">
          <a:blip r:embed="rId3">
            <a:alphaModFix/>
          </a:blip>
          <a:srcRect/>
          <a:stretch/>
        </p:blipFill>
        <p:spPr>
          <a:xfrm>
            <a:off x="1431600" y="273764"/>
            <a:ext cx="2992350" cy="4595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000"/>
              <a:buNone/>
            </a:pPr>
            <a:r>
              <a:rPr lang="en"/>
              <a:t>Lecture Outline</a:t>
            </a:r>
            <a:endParaRPr/>
          </a:p>
        </p:txBody>
      </p:sp>
      <p:sp>
        <p:nvSpPr>
          <p:cNvPr id="69" name="Google Shape;69;p2"/>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What happened in 1492? The Fall of Granada and the Reconquista</a:t>
            </a:r>
            <a:endParaRPr/>
          </a:p>
          <a:p>
            <a:pPr marL="457200" lvl="0" indent="-342900" algn="l" rtl="0">
              <a:lnSpc>
                <a:spcPct val="115000"/>
              </a:lnSpc>
              <a:spcBef>
                <a:spcPts val="0"/>
              </a:spcBef>
              <a:spcAft>
                <a:spcPts val="0"/>
              </a:spcAft>
              <a:buSzPts val="1800"/>
              <a:buChar char="●"/>
            </a:pPr>
            <a:r>
              <a:rPr lang="en"/>
              <a:t>State attacks on Religious Traditions</a:t>
            </a:r>
            <a:endParaRPr/>
          </a:p>
          <a:p>
            <a:pPr marL="914400" lvl="1" indent="-336550" algn="l" rtl="0">
              <a:lnSpc>
                <a:spcPct val="115000"/>
              </a:lnSpc>
              <a:spcBef>
                <a:spcPts val="0"/>
              </a:spcBef>
              <a:spcAft>
                <a:spcPts val="0"/>
              </a:spcAft>
              <a:buSzPts val="1700"/>
              <a:buChar char="○"/>
            </a:pPr>
            <a:r>
              <a:rPr lang="en" sz="1700"/>
              <a:t>The Destruction of sacred buildings</a:t>
            </a:r>
            <a:endParaRPr sz="1700"/>
          </a:p>
          <a:p>
            <a:pPr marL="914400" lvl="1" indent="-317500" algn="l" rtl="0">
              <a:lnSpc>
                <a:spcPct val="115000"/>
              </a:lnSpc>
              <a:spcBef>
                <a:spcPts val="0"/>
              </a:spcBef>
              <a:spcAft>
                <a:spcPts val="0"/>
              </a:spcAft>
              <a:buSzPts val="1400"/>
              <a:buChar char="○"/>
            </a:pPr>
            <a:r>
              <a:rPr lang="en" sz="1700"/>
              <a:t>The Persecution of individuals</a:t>
            </a:r>
            <a:r>
              <a:rPr lang="en"/>
              <a:t> </a:t>
            </a:r>
            <a:endParaRPr/>
          </a:p>
          <a:p>
            <a:pPr marL="457200" lvl="0" indent="-342900" algn="l" rtl="0">
              <a:lnSpc>
                <a:spcPct val="115000"/>
              </a:lnSpc>
              <a:spcBef>
                <a:spcPts val="0"/>
              </a:spcBef>
              <a:spcAft>
                <a:spcPts val="0"/>
              </a:spcAft>
              <a:buSzPts val="1800"/>
              <a:buChar char="●"/>
            </a:pPr>
            <a:r>
              <a:rPr lang="en"/>
              <a:t>Responding to crisis: exile, conversion, secret observances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
              <a:t>Excerpt </a:t>
            </a:r>
            <a:r>
              <a:rPr lang="en" i="1"/>
              <a:t>The oran fatwa </a:t>
            </a:r>
            <a:r>
              <a:rPr lang="en"/>
              <a:t>(1504) </a:t>
            </a:r>
            <a:r>
              <a:rPr lang="en" sz="1700" u="sng">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https://portal.shariasource.com/documents/3534</a:t>
            </a:r>
            <a:endParaRPr/>
          </a:p>
        </p:txBody>
      </p:sp>
      <p:sp>
        <p:nvSpPr>
          <p:cNvPr id="186" name="Google Shape;186;p16"/>
          <p:cNvSpPr txBox="1">
            <a:spLocks noGrp="1"/>
          </p:cNvSpPr>
          <p:nvPr>
            <p:ph type="body" idx="1"/>
          </p:nvPr>
        </p:nvSpPr>
        <p:spPr>
          <a:xfrm>
            <a:off x="311700" y="1197175"/>
            <a:ext cx="4915500" cy="39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100"/>
              </a:spcBef>
              <a:spcAft>
                <a:spcPts val="0"/>
              </a:spcAft>
              <a:buSzPts val="1800"/>
              <a:buNone/>
            </a:pPr>
            <a:r>
              <a:rPr lang="en" sz="1000">
                <a:solidFill>
                  <a:srgbClr val="333333"/>
                </a:solidFill>
                <a:highlight>
                  <a:srgbClr val="FFFFFF"/>
                </a:highlight>
                <a:latin typeface="Oswald"/>
                <a:ea typeface="Oswald"/>
                <a:cs typeface="Oswald"/>
                <a:sym typeface="Oswald"/>
              </a:rPr>
              <a:t>As sincere and estranged [</a:t>
            </a:r>
            <a:r>
              <a:rPr lang="en" sz="1000" i="1">
                <a:solidFill>
                  <a:srgbClr val="333333"/>
                </a:solidFill>
                <a:highlight>
                  <a:srgbClr val="FFFFFF"/>
                </a:highlight>
                <a:latin typeface="Oswald"/>
                <a:ea typeface="Oswald"/>
                <a:cs typeface="Oswald"/>
                <a:sym typeface="Oswald"/>
              </a:rPr>
              <a:t>ghareeb</a:t>
            </a:r>
            <a:r>
              <a:rPr lang="en" sz="1000">
                <a:solidFill>
                  <a:srgbClr val="333333"/>
                </a:solidFill>
                <a:highlight>
                  <a:srgbClr val="FFFFFF"/>
                </a:highlight>
                <a:latin typeface="Oswald"/>
                <a:ea typeface="Oswald"/>
                <a:cs typeface="Oswald"/>
                <a:sym typeface="Oswald"/>
              </a:rPr>
              <a:t>] brothers, I ask you to pray for me beautiful prayers for a beautiful end and salvation in this world. The gathering with those whom Allāh has favored [the pious] and I advise you to adhere to the </a:t>
            </a:r>
            <a:r>
              <a:rPr lang="en" sz="1000" i="1">
                <a:solidFill>
                  <a:srgbClr val="333333"/>
                </a:solidFill>
                <a:highlight>
                  <a:srgbClr val="FFFFFF"/>
                </a:highlight>
                <a:latin typeface="Oswald"/>
                <a:ea typeface="Oswald"/>
                <a:cs typeface="Oswald"/>
                <a:sym typeface="Oswald"/>
              </a:rPr>
              <a:t>deen</a:t>
            </a:r>
            <a:r>
              <a:rPr lang="en" sz="1000">
                <a:solidFill>
                  <a:srgbClr val="333333"/>
                </a:solidFill>
                <a:highlight>
                  <a:srgbClr val="FFFFFF"/>
                </a:highlight>
                <a:latin typeface="Oswald"/>
                <a:ea typeface="Oswald"/>
                <a:cs typeface="Oswald"/>
                <a:sym typeface="Oswald"/>
              </a:rPr>
              <a:t> of Islam that you may adhere to the deen of Islam, and that you may instruct in it those of your chidren who reach maturity. If you fear that harm will result from the enemy  coming to know your inner thoughts, blessed are those </a:t>
            </a:r>
            <a:r>
              <a:rPr lang="en" sz="1000" i="1">
                <a:solidFill>
                  <a:srgbClr val="333333"/>
                </a:solidFill>
                <a:highlight>
                  <a:srgbClr val="FFFFFF"/>
                </a:highlight>
                <a:latin typeface="Oswald"/>
                <a:ea typeface="Oswald"/>
                <a:cs typeface="Oswald"/>
                <a:sym typeface="Oswald"/>
              </a:rPr>
              <a:t>ghuraba</a:t>
            </a:r>
            <a:r>
              <a:rPr lang="en" sz="1000" b="1" i="1" u="sng">
                <a:solidFill>
                  <a:srgbClr val="59708C"/>
                </a:solidFill>
                <a:highlight>
                  <a:srgbClr val="FFFFFF"/>
                </a:highlight>
                <a:latin typeface="Oswald"/>
                <a:ea typeface="Oswald"/>
                <a:cs typeface="Oswald"/>
                <a:sym typeface="Oswald"/>
                <a:hlinkClick r:id="rId4">
                  <a:extLst>
                    <a:ext uri="{A12FA001-AC4F-418D-AE19-62706E023703}">
                      <ahyp:hlinkClr xmlns:ahyp="http://schemas.microsoft.com/office/drawing/2018/hyperlinkcolor" val="tx"/>
                    </a:ext>
                  </a:extLst>
                </a:hlinkClick>
              </a:rPr>
              <a:t>[1]</a:t>
            </a:r>
            <a:r>
              <a:rPr lang="en" sz="1000">
                <a:solidFill>
                  <a:srgbClr val="333333"/>
                </a:solidFill>
                <a:highlight>
                  <a:srgbClr val="FFFFFF"/>
                </a:highlight>
                <a:latin typeface="Oswald"/>
                <a:ea typeface="Oswald"/>
                <a:cs typeface="Oswald"/>
                <a:sym typeface="Oswald"/>
              </a:rPr>
              <a:t> who do what is right when others fall into corrupt ways, for indeed he who remembers to worship Allāh when those around him forget to do so is like a man who is alive among the dead.</a:t>
            </a:r>
            <a:endParaRPr sz="1000">
              <a:solidFill>
                <a:srgbClr val="333333"/>
              </a:solidFill>
              <a:highlight>
                <a:srgbClr val="FFFFFF"/>
              </a:highlight>
              <a:latin typeface="Oswald"/>
              <a:ea typeface="Oswald"/>
              <a:cs typeface="Oswald"/>
              <a:sym typeface="Oswald"/>
            </a:endParaRPr>
          </a:p>
          <a:p>
            <a:pPr marL="0" lvl="0" indent="0" algn="l" rtl="0">
              <a:lnSpc>
                <a:spcPct val="150000"/>
              </a:lnSpc>
              <a:spcBef>
                <a:spcPts val="1100"/>
              </a:spcBef>
              <a:spcAft>
                <a:spcPts val="0"/>
              </a:spcAft>
              <a:buSzPts val="1800"/>
              <a:buNone/>
            </a:pPr>
            <a:r>
              <a:rPr lang="en" sz="1000">
                <a:solidFill>
                  <a:srgbClr val="333333"/>
                </a:solidFill>
                <a:highlight>
                  <a:srgbClr val="FFFFFF"/>
                </a:highlight>
                <a:latin typeface="Oswald"/>
                <a:ea typeface="Oswald"/>
                <a:cs typeface="Oswald"/>
                <a:sym typeface="Oswald"/>
              </a:rPr>
              <a:t>1)  Know that idols are carved wood and hard stone which can cause you no harm and can do you no good, it is to Allāh that the kingdom belongs. Allāh did not take to Himself a son, and alongside him there is no other Allāh, so He is the one you must worship, and you must display perseverance in your adoration of him.</a:t>
            </a:r>
            <a:endParaRPr sz="1000">
              <a:solidFill>
                <a:srgbClr val="333333"/>
              </a:solidFill>
              <a:highlight>
                <a:srgbClr val="FFFFFF"/>
              </a:highlight>
              <a:latin typeface="Oswald"/>
              <a:ea typeface="Oswald"/>
              <a:cs typeface="Oswald"/>
              <a:sym typeface="Oswald"/>
            </a:endParaRPr>
          </a:p>
          <a:p>
            <a:pPr marL="0" lvl="0" indent="0" algn="l" rtl="0">
              <a:lnSpc>
                <a:spcPct val="150000"/>
              </a:lnSpc>
              <a:spcBef>
                <a:spcPts val="1100"/>
              </a:spcBef>
              <a:spcAft>
                <a:spcPts val="0"/>
              </a:spcAft>
              <a:buSzPts val="1800"/>
              <a:buNone/>
            </a:pPr>
            <a:r>
              <a:rPr lang="en" sz="1000">
                <a:solidFill>
                  <a:srgbClr val="333333"/>
                </a:solidFill>
                <a:highlight>
                  <a:srgbClr val="FFFFFF"/>
                </a:highlight>
                <a:latin typeface="Oswald"/>
                <a:ea typeface="Oswald"/>
                <a:cs typeface="Oswald"/>
                <a:sym typeface="Oswald"/>
              </a:rPr>
              <a:t>2)  So [perform] </a:t>
            </a:r>
            <a:r>
              <a:rPr lang="en" sz="1000" i="1">
                <a:solidFill>
                  <a:srgbClr val="333333"/>
                </a:solidFill>
                <a:highlight>
                  <a:srgbClr val="FFFFFF"/>
                </a:highlight>
                <a:latin typeface="Oswald"/>
                <a:ea typeface="Oswald"/>
                <a:cs typeface="Oswald"/>
                <a:sym typeface="Oswald"/>
              </a:rPr>
              <a:t>Salat</a:t>
            </a:r>
            <a:r>
              <a:rPr lang="en" sz="1000">
                <a:solidFill>
                  <a:srgbClr val="333333"/>
                </a:solidFill>
                <a:highlight>
                  <a:srgbClr val="FFFFFF"/>
                </a:highlight>
                <a:latin typeface="Oswald"/>
                <a:ea typeface="Oswald"/>
                <a:cs typeface="Oswald"/>
                <a:sym typeface="Oswald"/>
              </a:rPr>
              <a:t> even though only by making some slight movements (bi’l-ima’)</a:t>
            </a:r>
            <a:endParaRPr sz="1000">
              <a:solidFill>
                <a:srgbClr val="333333"/>
              </a:solidFill>
              <a:highlight>
                <a:srgbClr val="FFFFFF"/>
              </a:highlight>
              <a:latin typeface="Oswald"/>
              <a:ea typeface="Oswald"/>
              <a:cs typeface="Oswald"/>
              <a:sym typeface="Oswald"/>
            </a:endParaRPr>
          </a:p>
          <a:p>
            <a:pPr marL="0" lvl="0" indent="0" algn="l" rtl="0">
              <a:lnSpc>
                <a:spcPct val="150000"/>
              </a:lnSpc>
              <a:spcBef>
                <a:spcPts val="1100"/>
              </a:spcBef>
              <a:spcAft>
                <a:spcPts val="0"/>
              </a:spcAft>
              <a:buSzPts val="1800"/>
              <a:buNone/>
            </a:pPr>
            <a:r>
              <a:rPr lang="en" sz="1000">
                <a:solidFill>
                  <a:srgbClr val="333333"/>
                </a:solidFill>
                <a:highlight>
                  <a:srgbClr val="FFFFFF"/>
                </a:highlight>
                <a:latin typeface="Oswald"/>
                <a:ea typeface="Oswald"/>
                <a:cs typeface="Oswald"/>
                <a:sym typeface="Oswald"/>
              </a:rPr>
              <a:t>3)  And [you must contribute] ritual alms (zakat), even though as if apparently it is a hypocritical show of generosity to a beggar (for Allāh does not look at your face, but into your heart)</a:t>
            </a:r>
            <a:endParaRPr sz="1000">
              <a:solidFill>
                <a:srgbClr val="333333"/>
              </a:solidFill>
              <a:highlight>
                <a:srgbClr val="FFFFFF"/>
              </a:highlight>
              <a:latin typeface="Oswald"/>
              <a:ea typeface="Oswald"/>
              <a:cs typeface="Oswald"/>
              <a:sym typeface="Oswald"/>
            </a:endParaRPr>
          </a:p>
          <a:p>
            <a:pPr marL="0" lvl="0" indent="0" algn="l" rtl="0">
              <a:lnSpc>
                <a:spcPct val="150000"/>
              </a:lnSpc>
              <a:spcBef>
                <a:spcPts val="1100"/>
              </a:spcBef>
              <a:spcAft>
                <a:spcPts val="0"/>
              </a:spcAft>
              <a:buSzPts val="1800"/>
              <a:buNone/>
            </a:pPr>
            <a:endParaRPr sz="1000">
              <a:solidFill>
                <a:srgbClr val="333333"/>
              </a:solidFill>
              <a:highlight>
                <a:srgbClr val="FFFFFF"/>
              </a:highlight>
              <a:latin typeface="Oswald"/>
              <a:ea typeface="Oswald"/>
              <a:cs typeface="Oswald"/>
              <a:sym typeface="Oswald"/>
            </a:endParaRPr>
          </a:p>
          <a:p>
            <a:pPr marL="0" lvl="0" indent="0" algn="l" rtl="0">
              <a:lnSpc>
                <a:spcPct val="100000"/>
              </a:lnSpc>
              <a:spcBef>
                <a:spcPts val="1100"/>
              </a:spcBef>
              <a:spcAft>
                <a:spcPts val="0"/>
              </a:spcAft>
              <a:buSzPts val="1800"/>
              <a:buNone/>
            </a:pPr>
            <a:endParaRPr sz="1000"/>
          </a:p>
        </p:txBody>
      </p:sp>
      <p:sp>
        <p:nvSpPr>
          <p:cNvPr id="187" name="Google Shape;187;p16"/>
          <p:cNvSpPr txBox="1"/>
          <p:nvPr/>
        </p:nvSpPr>
        <p:spPr>
          <a:xfrm>
            <a:off x="5541275" y="1197175"/>
            <a:ext cx="3291000" cy="3994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1100"/>
              </a:spcBef>
              <a:spcAft>
                <a:spcPts val="0"/>
              </a:spcAft>
              <a:buClr>
                <a:srgbClr val="000000"/>
              </a:buClr>
              <a:buSzPts val="1000"/>
              <a:buFont typeface="Arial"/>
              <a:buNone/>
            </a:pPr>
            <a:r>
              <a:rPr lang="en" sz="1000" b="0" i="0" u="none" strike="noStrike" cap="none">
                <a:solidFill>
                  <a:srgbClr val="333333"/>
                </a:solidFill>
                <a:highlight>
                  <a:srgbClr val="FFFFFF"/>
                </a:highlight>
                <a:latin typeface="Oswald"/>
                <a:ea typeface="Oswald"/>
                <a:cs typeface="Oswald"/>
                <a:sym typeface="Oswald"/>
              </a:rPr>
              <a:t>4)  And [perform] ritual ablutions (</a:t>
            </a:r>
            <a:r>
              <a:rPr lang="en" sz="1000" b="0" i="1" u="none" strike="noStrike" cap="none">
                <a:solidFill>
                  <a:srgbClr val="333333"/>
                </a:solidFill>
                <a:highlight>
                  <a:srgbClr val="FFFFFF"/>
                </a:highlight>
                <a:latin typeface="Oswald"/>
                <a:ea typeface="Oswald"/>
                <a:cs typeface="Oswald"/>
                <a:sym typeface="Oswald"/>
              </a:rPr>
              <a:t>gusl</a:t>
            </a:r>
            <a:r>
              <a:rPr lang="en" sz="1000" b="0" i="0" u="none" strike="noStrike" cap="none">
                <a:solidFill>
                  <a:srgbClr val="333333"/>
                </a:solidFill>
                <a:highlight>
                  <a:srgbClr val="FFFFFF"/>
                </a:highlight>
                <a:latin typeface="Oswald"/>
                <a:ea typeface="Oswald"/>
                <a:cs typeface="Oswald"/>
                <a:sym typeface="Oswald"/>
              </a:rPr>
              <a:t>) after major pollution, even though by plunging into the sea.</a:t>
            </a:r>
            <a:endParaRPr sz="1000" b="0" i="0" u="none" strike="noStrike" cap="none">
              <a:solidFill>
                <a:srgbClr val="333333"/>
              </a:solidFill>
              <a:highlight>
                <a:srgbClr val="FFFFFF"/>
              </a:highlight>
              <a:latin typeface="Oswald"/>
              <a:ea typeface="Oswald"/>
              <a:cs typeface="Oswald"/>
              <a:sym typeface="Oswald"/>
            </a:endParaRPr>
          </a:p>
          <a:p>
            <a:pPr marL="0" marR="0" lvl="0" indent="0" algn="l" rtl="0">
              <a:lnSpc>
                <a:spcPct val="150000"/>
              </a:lnSpc>
              <a:spcBef>
                <a:spcPts val="1100"/>
              </a:spcBef>
              <a:spcAft>
                <a:spcPts val="0"/>
              </a:spcAft>
              <a:buClr>
                <a:srgbClr val="000000"/>
              </a:buClr>
              <a:buSzPts val="1000"/>
              <a:buFont typeface="Arial"/>
              <a:buNone/>
            </a:pPr>
            <a:r>
              <a:rPr lang="en" sz="1000" b="0" i="0" u="none" strike="noStrike" cap="none">
                <a:solidFill>
                  <a:srgbClr val="333333"/>
                </a:solidFill>
                <a:highlight>
                  <a:srgbClr val="FFFFFF"/>
                </a:highlight>
                <a:latin typeface="Oswald"/>
                <a:ea typeface="Oswald"/>
                <a:cs typeface="Oswald"/>
                <a:sym typeface="Oswald"/>
              </a:rPr>
              <a:t>5)  If you are prevented from praying, then you should make up at nighttime what you have had to omit during the day; and when ritually pure water is for practical purposes lacking, then you must wipe yourself clean [in the ritually approved fashion—</a:t>
            </a:r>
            <a:r>
              <a:rPr lang="en" sz="1000" b="0" i="1" u="none" strike="noStrike" cap="none">
                <a:solidFill>
                  <a:srgbClr val="333333"/>
                </a:solidFill>
                <a:highlight>
                  <a:srgbClr val="FFFFFF"/>
                </a:highlight>
                <a:latin typeface="Oswald"/>
                <a:ea typeface="Oswald"/>
                <a:cs typeface="Oswald"/>
                <a:sym typeface="Oswald"/>
              </a:rPr>
              <a:t>tayammum</a:t>
            </a:r>
            <a:r>
              <a:rPr lang="en" sz="1000" b="0" i="0" u="none" strike="noStrike" cap="none">
                <a:solidFill>
                  <a:srgbClr val="333333"/>
                </a:solidFill>
                <a:highlight>
                  <a:srgbClr val="FFFFFF"/>
                </a:highlight>
                <a:latin typeface="Oswald"/>
                <a:ea typeface="Oswald"/>
                <a:cs typeface="Oswald"/>
                <a:sym typeface="Oswald"/>
              </a:rPr>
              <a:t>], even if it is just by rubbing your hands clean on a wall….</a:t>
            </a:r>
            <a:endParaRPr sz="1000" b="0" i="0" u="none" strike="noStrike" cap="none">
              <a:solidFill>
                <a:srgbClr val="333333"/>
              </a:solidFill>
              <a:highlight>
                <a:srgbClr val="FFFFFF"/>
              </a:highlight>
              <a:latin typeface="Oswald"/>
              <a:ea typeface="Oswald"/>
              <a:cs typeface="Oswald"/>
              <a:sym typeface="Oswald"/>
            </a:endParaRPr>
          </a:p>
          <a:p>
            <a:pPr marL="0" marR="0" lvl="0" indent="0" algn="l" rtl="0">
              <a:lnSpc>
                <a:spcPct val="150000"/>
              </a:lnSpc>
              <a:spcBef>
                <a:spcPts val="1100"/>
              </a:spcBef>
              <a:spcAft>
                <a:spcPts val="0"/>
              </a:spcAft>
              <a:buClr>
                <a:srgbClr val="000000"/>
              </a:buClr>
              <a:buSzPts val="1000"/>
              <a:buFont typeface="Arial"/>
              <a:buNone/>
            </a:pPr>
            <a:r>
              <a:rPr lang="en" sz="1000" b="0" i="0" u="none" strike="noStrike" cap="none">
                <a:solidFill>
                  <a:srgbClr val="333333"/>
                </a:solidFill>
                <a:highlight>
                  <a:srgbClr val="FFFFFF"/>
                </a:highlight>
                <a:latin typeface="Oswald"/>
                <a:ea typeface="Oswald"/>
                <a:cs typeface="Oswald"/>
                <a:sym typeface="Oswald"/>
              </a:rPr>
              <a:t>6)  If, at the hour of prayer, they force you to prostrate yourself before their idols, or make you attend their prayers, maintain it as your firm intention to consider what they do as forbidden, and have it as your desire to carry out the prayer prescribed by Islamic law, bow down to whatever idols they are bowing to, but turn your intention towards Allāh…</a:t>
            </a:r>
            <a:endParaRPr sz="1000" b="0" i="0" u="none" strike="noStrike" cap="none">
              <a:solidFill>
                <a:srgbClr val="333333"/>
              </a:solidFill>
              <a:highlight>
                <a:srgbClr val="FFFFFF"/>
              </a:highlight>
              <a:latin typeface="Oswald"/>
              <a:ea typeface="Oswald"/>
              <a:cs typeface="Oswald"/>
              <a:sym typeface="Oswald"/>
            </a:endParaRPr>
          </a:p>
          <a:p>
            <a:pPr marL="0" marR="0" lvl="0" indent="0" algn="l" rtl="0">
              <a:lnSpc>
                <a:spcPct val="150000"/>
              </a:lnSpc>
              <a:spcBef>
                <a:spcPts val="1100"/>
              </a:spcBef>
              <a:spcAft>
                <a:spcPts val="1100"/>
              </a:spcAft>
              <a:buClr>
                <a:srgbClr val="000000"/>
              </a:buClr>
              <a:buSzPts val="1000"/>
              <a:buFont typeface="Arial"/>
              <a:buNone/>
            </a:pPr>
            <a:r>
              <a:rPr lang="en" sz="1000" b="0" i="0" u="none" strike="noStrike" cap="none">
                <a:solidFill>
                  <a:srgbClr val="333333"/>
                </a:solidFill>
                <a:highlight>
                  <a:srgbClr val="FFFFFF"/>
                </a:highlight>
                <a:latin typeface="Oswald"/>
                <a:ea typeface="Oswald"/>
                <a:cs typeface="Oswald"/>
                <a:sym typeface="Oswald"/>
              </a:rPr>
              <a:t>7)  If they oblige you to drink wine, you may do so, but let it not be your intention to make use of 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6000"/>
              <a:buNone/>
            </a:pPr>
            <a:r>
              <a:rPr lang="en"/>
              <a:t>The Reconquista Goes Global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18"/>
          <p:cNvSpPr txBox="1">
            <a:spLocks noGrp="1"/>
          </p:cNvSpPr>
          <p:nvPr>
            <p:ph type="title"/>
          </p:nvPr>
        </p:nvSpPr>
        <p:spPr>
          <a:xfrm>
            <a:off x="1095600" y="485200"/>
            <a:ext cx="7853100" cy="11784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endParaRPr b="1"/>
          </a:p>
          <a:p>
            <a:pPr marL="0" lvl="0" indent="0" algn="l" rtl="0">
              <a:lnSpc>
                <a:spcPct val="100000"/>
              </a:lnSpc>
              <a:spcBef>
                <a:spcPts val="0"/>
              </a:spcBef>
              <a:spcAft>
                <a:spcPts val="0"/>
              </a:spcAft>
              <a:buSzPct val="111111"/>
              <a:buNone/>
            </a:pPr>
            <a:r>
              <a:rPr lang="en" b="1"/>
              <a:t>Spain and the World: </a:t>
            </a:r>
            <a:endParaRPr b="1"/>
          </a:p>
          <a:p>
            <a:pPr marL="0" lvl="0" indent="0" algn="l" rtl="0">
              <a:lnSpc>
                <a:spcPct val="100000"/>
              </a:lnSpc>
              <a:spcBef>
                <a:spcPts val="0"/>
              </a:spcBef>
              <a:spcAft>
                <a:spcPts val="0"/>
              </a:spcAft>
              <a:buSzPct val="111111"/>
              <a:buNone/>
            </a:pPr>
            <a:r>
              <a:rPr lang="en" b="1"/>
              <a:t>The campaign against Idolatry in the Americas coincided with attacks in Judaism and Islam in Europe</a:t>
            </a:r>
            <a:endParaRPr b="1"/>
          </a:p>
        </p:txBody>
      </p:sp>
      <p:sp>
        <p:nvSpPr>
          <p:cNvPr id="198" name="Google Shape;198;p18"/>
          <p:cNvSpPr txBox="1"/>
          <p:nvPr/>
        </p:nvSpPr>
        <p:spPr>
          <a:xfrm>
            <a:off x="439725" y="1785575"/>
            <a:ext cx="76752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Key dates in the conquest of the Americas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1492: Colombus’s first voyage to the Americas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1521: Fall of Aztec capital Tenochtitlan,</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1532: Capture of the Inca Atahualpa, ruler of the kingdom of Peru</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1571: Capture of Manila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9"/>
          <p:cNvPicPr preferRelativeResize="0"/>
          <p:nvPr/>
        </p:nvPicPr>
        <p:blipFill rotWithShape="1">
          <a:blip r:embed="rId3">
            <a:alphaModFix/>
          </a:blip>
          <a:srcRect/>
          <a:stretch/>
        </p:blipFill>
        <p:spPr>
          <a:xfrm>
            <a:off x="345300" y="187425"/>
            <a:ext cx="7036401" cy="4690926"/>
          </a:xfrm>
          <a:prstGeom prst="rect">
            <a:avLst/>
          </a:prstGeom>
          <a:noFill/>
          <a:ln>
            <a:noFill/>
          </a:ln>
        </p:spPr>
      </p:pic>
      <p:sp>
        <p:nvSpPr>
          <p:cNvPr id="204" name="Google Shape;204;p19"/>
          <p:cNvSpPr txBox="1"/>
          <p:nvPr/>
        </p:nvSpPr>
        <p:spPr>
          <a:xfrm>
            <a:off x="7519550" y="187425"/>
            <a:ext cx="15105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2"/>
                </a:solidFill>
                <a:latin typeface="Source Code Pro"/>
                <a:ea typeface="Source Code Pro"/>
                <a:cs typeface="Source Code Pro"/>
                <a:sym typeface="Source Code Pro"/>
              </a:rPr>
              <a:t>Artist’s impression of the Templo Mayor (2021)</a:t>
            </a:r>
            <a:endParaRPr sz="1100" b="0" i="0" u="none" strike="noStrike" cap="none">
              <a:solidFill>
                <a:schemeClr val="dk2"/>
              </a:solidFill>
              <a:latin typeface="Source Code Pro"/>
              <a:ea typeface="Source Code Pro"/>
              <a:cs typeface="Source Code Pro"/>
              <a:sym typeface="Source Code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0"/>
          <p:cNvPicPr preferRelativeResize="0"/>
          <p:nvPr/>
        </p:nvPicPr>
        <p:blipFill rotWithShape="1">
          <a:blip r:embed="rId3">
            <a:alphaModFix/>
          </a:blip>
          <a:srcRect/>
          <a:stretch/>
        </p:blipFill>
        <p:spPr>
          <a:xfrm>
            <a:off x="317775" y="97250"/>
            <a:ext cx="7658323"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1"/>
          <p:cNvPicPr preferRelativeResize="0"/>
          <p:nvPr/>
        </p:nvPicPr>
        <p:blipFill rotWithShape="1">
          <a:blip r:embed="rId3">
            <a:alphaModFix/>
          </a:blip>
          <a:srcRect/>
          <a:stretch/>
        </p:blipFill>
        <p:spPr>
          <a:xfrm>
            <a:off x="3782650" y="237050"/>
            <a:ext cx="4488499" cy="3366374"/>
          </a:xfrm>
          <a:prstGeom prst="rect">
            <a:avLst/>
          </a:prstGeom>
          <a:noFill/>
          <a:ln>
            <a:noFill/>
          </a:ln>
        </p:spPr>
      </p:pic>
      <p:pic>
        <p:nvPicPr>
          <p:cNvPr id="215" name="Google Shape;215;p21"/>
          <p:cNvPicPr preferRelativeResize="0"/>
          <p:nvPr/>
        </p:nvPicPr>
        <p:blipFill rotWithShape="1">
          <a:blip r:embed="rId4">
            <a:alphaModFix/>
          </a:blip>
          <a:srcRect/>
          <a:stretch/>
        </p:blipFill>
        <p:spPr>
          <a:xfrm>
            <a:off x="152400" y="328800"/>
            <a:ext cx="3212400" cy="2141600"/>
          </a:xfrm>
          <a:prstGeom prst="rect">
            <a:avLst/>
          </a:prstGeom>
          <a:noFill/>
          <a:ln>
            <a:noFill/>
          </a:ln>
        </p:spPr>
      </p:pic>
      <p:pic>
        <p:nvPicPr>
          <p:cNvPr id="216" name="Google Shape;216;p21"/>
          <p:cNvPicPr preferRelativeResize="0"/>
          <p:nvPr/>
        </p:nvPicPr>
        <p:blipFill rotWithShape="1">
          <a:blip r:embed="rId5">
            <a:alphaModFix/>
          </a:blip>
          <a:srcRect/>
          <a:stretch/>
        </p:blipFill>
        <p:spPr>
          <a:xfrm>
            <a:off x="152400" y="2622800"/>
            <a:ext cx="3157733" cy="2368300"/>
          </a:xfrm>
          <a:prstGeom prst="rect">
            <a:avLst/>
          </a:prstGeom>
          <a:noFill/>
          <a:ln>
            <a:noFill/>
          </a:ln>
        </p:spPr>
      </p:pic>
      <p:pic>
        <p:nvPicPr>
          <p:cNvPr id="217" name="Google Shape;217;p21"/>
          <p:cNvPicPr preferRelativeResize="0"/>
          <p:nvPr/>
        </p:nvPicPr>
        <p:blipFill rotWithShape="1">
          <a:blip r:embed="rId6">
            <a:alphaModFix/>
          </a:blip>
          <a:srcRect t="-11682"/>
          <a:stretch/>
        </p:blipFill>
        <p:spPr>
          <a:xfrm>
            <a:off x="3782650" y="3473125"/>
            <a:ext cx="3957726" cy="28974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284125" y="0"/>
            <a:ext cx="3084300" cy="1328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000"/>
              <a:buNone/>
            </a:pPr>
            <a:r>
              <a:rPr lang="en" sz="1600">
                <a:solidFill>
                  <a:srgbClr val="000000"/>
                </a:solidFill>
                <a:latin typeface="Arial"/>
                <a:ea typeface="Arial"/>
                <a:cs typeface="Arial"/>
                <a:sym typeface="Arial"/>
              </a:rPr>
              <a:t>“Burning of the Idols,” in Diego Muñoz Camargo’s Description of the City and Province of Tlaxcala (c.1581-84</a:t>
            </a:r>
            <a:endParaRPr sz="3500"/>
          </a:p>
        </p:txBody>
      </p:sp>
      <p:pic>
        <p:nvPicPr>
          <p:cNvPr id="223" name="Google Shape;223;p22"/>
          <p:cNvPicPr preferRelativeResize="0"/>
          <p:nvPr/>
        </p:nvPicPr>
        <p:blipFill rotWithShape="1">
          <a:blip r:embed="rId3">
            <a:alphaModFix/>
          </a:blip>
          <a:srcRect/>
          <a:stretch/>
        </p:blipFill>
        <p:spPr>
          <a:xfrm>
            <a:off x="3564875" y="137825"/>
            <a:ext cx="4553099" cy="4853276"/>
          </a:xfrm>
          <a:prstGeom prst="rect">
            <a:avLst/>
          </a:prstGeom>
          <a:noFill/>
          <a:ln>
            <a:noFill/>
          </a:ln>
        </p:spPr>
      </p:pic>
      <p:pic>
        <p:nvPicPr>
          <p:cNvPr id="224" name="Google Shape;224;p22"/>
          <p:cNvPicPr preferRelativeResize="0"/>
          <p:nvPr/>
        </p:nvPicPr>
        <p:blipFill rotWithShape="1">
          <a:blip r:embed="rId4">
            <a:alphaModFix/>
          </a:blip>
          <a:srcRect/>
          <a:stretch/>
        </p:blipFill>
        <p:spPr>
          <a:xfrm>
            <a:off x="488675" y="1800250"/>
            <a:ext cx="2569262" cy="2093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4"/>
          <p:cNvPicPr preferRelativeResize="0"/>
          <p:nvPr/>
        </p:nvPicPr>
        <p:blipFill rotWithShape="1">
          <a:blip r:embed="rId3">
            <a:alphaModFix/>
          </a:blip>
          <a:srcRect/>
          <a:stretch/>
        </p:blipFill>
        <p:spPr>
          <a:xfrm>
            <a:off x="1741075" y="152400"/>
            <a:ext cx="6635928" cy="4838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000"/>
              <a:buNone/>
            </a:pPr>
            <a:r>
              <a:rPr lang="en"/>
              <a:t>What is the Reconquista?</a:t>
            </a:r>
            <a:endParaRPr/>
          </a:p>
        </p:txBody>
      </p:sp>
      <p:sp>
        <p:nvSpPr>
          <p:cNvPr id="80" name="Google Shape;80;p3"/>
          <p:cNvSpPr txBox="1">
            <a:spLocks noGrp="1"/>
          </p:cNvSpPr>
          <p:nvPr>
            <p:ph type="body" idx="1"/>
          </p:nvPr>
        </p:nvSpPr>
        <p:spPr>
          <a:xfrm>
            <a:off x="311700" y="1468825"/>
            <a:ext cx="5525400" cy="33945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1200"/>
              </a:spcAft>
              <a:buSzPts val="1800"/>
              <a:buNone/>
            </a:pPr>
            <a:r>
              <a:rPr lang="en" b="1"/>
              <a:t>The Reconquista</a:t>
            </a:r>
            <a:r>
              <a:rPr lang="en"/>
              <a:t> was a centuries-long </a:t>
            </a:r>
            <a:r>
              <a:rPr lang="en" b="1"/>
              <a:t>religious and military campaign</a:t>
            </a:r>
            <a:r>
              <a:rPr lang="en"/>
              <a:t> (roughly 718–1492) that saw </a:t>
            </a:r>
            <a:r>
              <a:rPr lang="en" b="1"/>
              <a:t>Catholic kingdoms</a:t>
            </a:r>
            <a:r>
              <a:rPr lang="en"/>
              <a:t> in the </a:t>
            </a:r>
            <a:r>
              <a:rPr lang="en" b="1"/>
              <a:t>Iberian Peninsula</a:t>
            </a:r>
            <a:r>
              <a:rPr lang="en"/>
              <a:t> gradually "reconquer" territories under Islamic rule. The Reconquista culminated in the fall of Granada to Ferdinand and Isabella. The Reconquista ended when the Catholic monarchs captured of the city of Granada, the last Muslim emirate on the Iberian peninsula</a:t>
            </a:r>
            <a:endParaRPr/>
          </a:p>
        </p:txBody>
      </p:sp>
      <p:pic>
        <p:nvPicPr>
          <p:cNvPr id="81" name="Google Shape;81;p3"/>
          <p:cNvPicPr preferRelativeResize="0"/>
          <p:nvPr/>
        </p:nvPicPr>
        <p:blipFill rotWithShape="1">
          <a:blip r:embed="rId3">
            <a:alphaModFix/>
          </a:blip>
          <a:srcRect/>
          <a:stretch/>
        </p:blipFill>
        <p:spPr>
          <a:xfrm>
            <a:off x="6177800" y="283175"/>
            <a:ext cx="2661400" cy="3164575"/>
          </a:xfrm>
          <a:prstGeom prst="rect">
            <a:avLst/>
          </a:prstGeom>
          <a:noFill/>
          <a:ln>
            <a:noFill/>
          </a:ln>
        </p:spPr>
      </p:pic>
      <p:sp>
        <p:nvSpPr>
          <p:cNvPr id="82" name="Google Shape;82;p3"/>
          <p:cNvSpPr txBox="1"/>
          <p:nvPr/>
        </p:nvSpPr>
        <p:spPr>
          <a:xfrm>
            <a:off x="6402600" y="3778075"/>
            <a:ext cx="24366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"The Catholic Monarchs,” </a:t>
            </a:r>
            <a:r>
              <a:rPr lang="en" sz="1100" b="1" i="0" u="none" strike="noStrike" cap="none">
                <a:solidFill>
                  <a:srgbClr val="000000"/>
                </a:solidFill>
                <a:latin typeface="Arial"/>
                <a:ea typeface="Arial"/>
                <a:cs typeface="Arial"/>
                <a:sym typeface="Arial"/>
              </a:rPr>
              <a:t>Ferdinand II of Aragon</a:t>
            </a:r>
            <a:r>
              <a:rPr lang="en" sz="1100" b="0" i="0" u="none" strike="noStrike" cap="none">
                <a:solidFill>
                  <a:srgbClr val="000000"/>
                </a:solidFill>
                <a:latin typeface="Arial"/>
                <a:ea typeface="Arial"/>
                <a:cs typeface="Arial"/>
                <a:sym typeface="Arial"/>
              </a:rPr>
              <a:t> and </a:t>
            </a:r>
            <a:r>
              <a:rPr lang="en" sz="1100" b="1" i="0" u="none" strike="noStrike" cap="none">
                <a:solidFill>
                  <a:srgbClr val="000000"/>
                </a:solidFill>
                <a:latin typeface="Arial"/>
                <a:ea typeface="Arial"/>
                <a:cs typeface="Arial"/>
                <a:sym typeface="Arial"/>
              </a:rPr>
              <a:t>Isabella I of Castile</a:t>
            </a:r>
            <a:r>
              <a:rPr lang="en" sz="1100" b="0" i="0" u="none" strike="noStrike" cap="none">
                <a:solidFill>
                  <a:srgbClr val="000000"/>
                </a:solidFill>
                <a:latin typeface="Arial"/>
                <a:ea typeface="Arial"/>
                <a:cs typeface="Arial"/>
                <a:sym typeface="Arial"/>
              </a:rPr>
              <a:t>, were champions of the Reconquista</a:t>
            </a:r>
            <a:endParaRPr sz="1800" b="0" i="0" u="none" strike="noStrike" cap="none">
              <a:solidFill>
                <a:schemeClr val="dk2"/>
              </a:solidFill>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000"/>
              <a:buNone/>
            </a:pPr>
            <a:r>
              <a:rPr lang="en"/>
              <a:t>Exile, (coerced) conversions, and secret observances </a:t>
            </a:r>
            <a:endParaRPr/>
          </a:p>
        </p:txBody>
      </p:sp>
      <p:sp>
        <p:nvSpPr>
          <p:cNvPr id="88" name="Google Shape;88;p5"/>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b="1"/>
              <a:t>State Repression</a:t>
            </a:r>
            <a:endParaRPr b="1"/>
          </a:p>
          <a:p>
            <a:pPr marL="457200" lvl="0" indent="-342900" algn="l" rtl="0">
              <a:lnSpc>
                <a:spcPct val="115000"/>
              </a:lnSpc>
              <a:spcBef>
                <a:spcPts val="1200"/>
              </a:spcBef>
              <a:spcAft>
                <a:spcPts val="0"/>
              </a:spcAft>
              <a:buSzPts val="1800"/>
              <a:buChar char="●"/>
            </a:pPr>
            <a:r>
              <a:rPr lang="en" b="1"/>
              <a:t>1492</a:t>
            </a:r>
            <a:r>
              <a:rPr lang="en"/>
              <a:t> Alhambra Decree (Edict of Expulsion)</a:t>
            </a:r>
            <a:endParaRPr/>
          </a:p>
          <a:p>
            <a:pPr marL="457200" lvl="0" indent="-342900" algn="l" rtl="0">
              <a:lnSpc>
                <a:spcPct val="115000"/>
              </a:lnSpc>
              <a:spcBef>
                <a:spcPts val="0"/>
              </a:spcBef>
              <a:spcAft>
                <a:spcPts val="0"/>
              </a:spcAft>
              <a:buSzPts val="1800"/>
              <a:buChar char="●"/>
            </a:pPr>
            <a:r>
              <a:rPr lang="en" b="1"/>
              <a:t>1609</a:t>
            </a:r>
            <a:r>
              <a:rPr lang="en"/>
              <a:t> Expulsion of Moriscos</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0"/>
              </a:spcAft>
              <a:buSzPts val="1800"/>
              <a:buNone/>
            </a:pPr>
            <a:r>
              <a:rPr lang="en" b="1"/>
              <a:t>Responses:</a:t>
            </a:r>
            <a:endParaRPr b="1"/>
          </a:p>
          <a:p>
            <a:pPr marL="457200" lvl="0" indent="-342900" algn="l" rtl="0">
              <a:lnSpc>
                <a:spcPct val="115000"/>
              </a:lnSpc>
              <a:spcBef>
                <a:spcPts val="1200"/>
              </a:spcBef>
              <a:spcAft>
                <a:spcPts val="0"/>
              </a:spcAft>
              <a:buSzPts val="1800"/>
              <a:buChar char="●"/>
            </a:pPr>
            <a:r>
              <a:rPr lang="en"/>
              <a:t>Exile </a:t>
            </a:r>
            <a:endParaRPr/>
          </a:p>
          <a:p>
            <a:pPr marL="457200" lvl="0" indent="-342900" algn="l" rtl="0">
              <a:lnSpc>
                <a:spcPct val="115000"/>
              </a:lnSpc>
              <a:spcBef>
                <a:spcPts val="0"/>
              </a:spcBef>
              <a:spcAft>
                <a:spcPts val="0"/>
              </a:spcAft>
              <a:buSzPts val="1800"/>
              <a:buChar char="●"/>
            </a:pPr>
            <a:r>
              <a:rPr lang="en"/>
              <a:t>Conversion </a:t>
            </a:r>
            <a:endParaRPr/>
          </a:p>
          <a:p>
            <a:pPr marL="457200" lvl="0" indent="-342900" algn="l" rtl="0">
              <a:lnSpc>
                <a:spcPct val="115000"/>
              </a:lnSpc>
              <a:spcBef>
                <a:spcPts val="0"/>
              </a:spcBef>
              <a:spcAft>
                <a:spcPts val="0"/>
              </a:spcAft>
              <a:buSzPts val="1800"/>
              <a:buChar char="●"/>
            </a:pPr>
            <a:r>
              <a:rPr lang="en"/>
              <a:t>secret observances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p:nvPr/>
        </p:nvSpPr>
        <p:spPr>
          <a:xfrm>
            <a:off x="6800875" y="400025"/>
            <a:ext cx="2423100" cy="104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700"/>
              <a:buFont typeface="Arial"/>
              <a:buNone/>
            </a:pPr>
            <a:r>
              <a:rPr lang="en" sz="1700" b="0" i="0" u="none" strike="noStrike" cap="none">
                <a:solidFill>
                  <a:schemeClr val="dk2"/>
                </a:solidFill>
                <a:latin typeface="Source Code Pro"/>
                <a:ea typeface="Source Code Pro"/>
                <a:cs typeface="Source Code Pro"/>
                <a:sym typeface="Source Code Pro"/>
              </a:rPr>
              <a:t>The Portuguese synagogue in Amsterdam (1675)</a:t>
            </a:r>
            <a:endParaRPr sz="1300" b="0" i="0" u="none" strike="noStrike" cap="none">
              <a:solidFill>
                <a:srgbClr val="000000"/>
              </a:solidFill>
              <a:latin typeface="Arial"/>
              <a:ea typeface="Arial"/>
              <a:cs typeface="Arial"/>
              <a:sym typeface="Arial"/>
            </a:endParaRPr>
          </a:p>
        </p:txBody>
      </p:sp>
      <p:pic>
        <p:nvPicPr>
          <p:cNvPr id="94" name="Google Shape;94;p6"/>
          <p:cNvPicPr preferRelativeResize="0"/>
          <p:nvPr/>
        </p:nvPicPr>
        <p:blipFill rotWithShape="1">
          <a:blip r:embed="rId3">
            <a:alphaModFix/>
          </a:blip>
          <a:srcRect/>
          <a:stretch/>
        </p:blipFill>
        <p:spPr>
          <a:xfrm>
            <a:off x="108300" y="621025"/>
            <a:ext cx="6692574" cy="4227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ccc19dc170_0_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Back to Granada</a:t>
            </a:r>
            <a:endParaRPr/>
          </a:p>
        </p:txBody>
      </p:sp>
      <p:pic>
        <p:nvPicPr>
          <p:cNvPr id="100" name="Google Shape;100;g3ccc19dc170_0_0"/>
          <p:cNvPicPr preferRelativeResize="0"/>
          <p:nvPr/>
        </p:nvPicPr>
        <p:blipFill>
          <a:blip r:embed="rId3">
            <a:alphaModFix/>
          </a:blip>
          <a:stretch>
            <a:fillRect/>
          </a:stretch>
        </p:blipFill>
        <p:spPr>
          <a:xfrm>
            <a:off x="395350" y="1275150"/>
            <a:ext cx="5599050" cy="3732700"/>
          </a:xfrm>
          <a:prstGeom prst="rect">
            <a:avLst/>
          </a:prstGeom>
          <a:noFill/>
          <a:ln>
            <a:noFill/>
          </a:ln>
        </p:spPr>
      </p:pic>
      <p:sp>
        <p:nvSpPr>
          <p:cNvPr id="101" name="Google Shape;101;g3ccc19dc170_0_0"/>
          <p:cNvSpPr txBox="1"/>
          <p:nvPr/>
        </p:nvSpPr>
        <p:spPr>
          <a:xfrm>
            <a:off x="6064975" y="4473350"/>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latin typeface="Source Code Pro"/>
                <a:ea typeface="Source Code Pro"/>
                <a:cs typeface="Source Code Pro"/>
                <a:sym typeface="Source Code Pro"/>
              </a:rPr>
              <a:t>The Alhambra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05"/>
        <p:cNvGrpSpPr/>
        <p:nvPr/>
      </p:nvGrpSpPr>
      <p:grpSpPr>
        <a:xfrm>
          <a:off x="0" y="0"/>
          <a:ext cx="0" cy="0"/>
          <a:chOff x="0" y="0"/>
          <a:chExt cx="0" cy="0"/>
        </a:xfrm>
      </p:grpSpPr>
      <p:sp>
        <p:nvSpPr>
          <p:cNvPr id="106" name="Google Shape;106;p7"/>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6000"/>
              <a:buNone/>
            </a:pPr>
            <a:r>
              <a:rPr lang="en"/>
              <a:t>Destruction of sacred buildings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8"/>
          <p:cNvPicPr preferRelativeResize="0"/>
          <p:nvPr/>
        </p:nvPicPr>
        <p:blipFill rotWithShape="1">
          <a:blip r:embed="rId3">
            <a:alphaModFix/>
          </a:blip>
          <a:srcRect/>
          <a:stretch/>
        </p:blipFill>
        <p:spPr>
          <a:xfrm>
            <a:off x="240625" y="152400"/>
            <a:ext cx="3858613" cy="4838700"/>
          </a:xfrm>
          <a:prstGeom prst="rect">
            <a:avLst/>
          </a:prstGeom>
          <a:noFill/>
          <a:ln>
            <a:noFill/>
          </a:ln>
        </p:spPr>
      </p:pic>
      <p:pic>
        <p:nvPicPr>
          <p:cNvPr id="112" name="Google Shape;112;p8"/>
          <p:cNvPicPr preferRelativeResize="0"/>
          <p:nvPr/>
        </p:nvPicPr>
        <p:blipFill rotWithShape="1">
          <a:blip r:embed="rId4">
            <a:alphaModFix/>
          </a:blip>
          <a:srcRect/>
          <a:stretch/>
        </p:blipFill>
        <p:spPr>
          <a:xfrm>
            <a:off x="4251637" y="53175"/>
            <a:ext cx="4739963" cy="2636605"/>
          </a:xfrm>
          <a:prstGeom prst="rect">
            <a:avLst/>
          </a:prstGeom>
          <a:noFill/>
          <a:ln>
            <a:noFill/>
          </a:ln>
        </p:spPr>
      </p:pic>
      <p:pic>
        <p:nvPicPr>
          <p:cNvPr id="113" name="Google Shape;113;p8"/>
          <p:cNvPicPr preferRelativeResize="0"/>
          <p:nvPr/>
        </p:nvPicPr>
        <p:blipFill rotWithShape="1">
          <a:blip r:embed="rId5">
            <a:alphaModFix/>
          </a:blip>
          <a:srcRect/>
          <a:stretch/>
        </p:blipFill>
        <p:spPr>
          <a:xfrm>
            <a:off x="4251653" y="2802324"/>
            <a:ext cx="3455325" cy="2543876"/>
          </a:xfrm>
          <a:prstGeom prst="rect">
            <a:avLst/>
          </a:prstGeom>
          <a:noFill/>
          <a:ln w="28575" cap="flat" cmpd="sng">
            <a:solidFill>
              <a:schemeClr val="dk2"/>
            </a:solidFill>
            <a:prstDash val="solid"/>
            <a:round/>
            <a:headEnd type="none" w="sm" len="sm"/>
            <a:tailEnd type="none" w="sm" len="sm"/>
          </a:ln>
        </p:spPr>
      </p:pic>
      <p:pic>
        <p:nvPicPr>
          <p:cNvPr id="114" name="Google Shape;114;p8"/>
          <p:cNvPicPr preferRelativeResize="0"/>
          <p:nvPr/>
        </p:nvPicPr>
        <p:blipFill rotWithShape="1">
          <a:blip r:embed="rId6">
            <a:alphaModFix/>
          </a:blip>
          <a:srcRect/>
          <a:stretch/>
        </p:blipFill>
        <p:spPr>
          <a:xfrm>
            <a:off x="7706975" y="2689775"/>
            <a:ext cx="4437525" cy="3018325"/>
          </a:xfrm>
          <a:prstGeom prst="rect">
            <a:avLst/>
          </a:prstGeom>
          <a:noFill/>
          <a:ln>
            <a:noFill/>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5694</Words>
  <Application>Microsoft Office PowerPoint</Application>
  <PresentationFormat>On-screen Show (16:9)</PresentationFormat>
  <Paragraphs>296</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Georgia</vt:lpstr>
      <vt:lpstr>Oswald</vt:lpstr>
      <vt:lpstr>Source Code Pro</vt:lpstr>
      <vt:lpstr>Arial</vt:lpstr>
      <vt:lpstr>Modern Writer</vt:lpstr>
      <vt:lpstr>The Fall of Granada</vt:lpstr>
      <vt:lpstr>Lecture Outline</vt:lpstr>
      <vt:lpstr>PowerPoint Presentation</vt:lpstr>
      <vt:lpstr>What is the Reconquista?</vt:lpstr>
      <vt:lpstr>Exile, (coerced) conversions, and secret observances </vt:lpstr>
      <vt:lpstr>PowerPoint Presentation</vt:lpstr>
      <vt:lpstr>Back to Granada</vt:lpstr>
      <vt:lpstr>Destruction of sacred buildings</vt:lpstr>
      <vt:lpstr>PowerPoint Presentation</vt:lpstr>
      <vt:lpstr>PowerPoint Presentation</vt:lpstr>
      <vt:lpstr>PowerPoint Presentation</vt:lpstr>
      <vt:lpstr>PowerPoint Presentation</vt:lpstr>
      <vt:lpstr>Reclaiming space, recovering and honouring lost histories</vt:lpstr>
      <vt:lpstr>Persecution of individuals</vt:lpstr>
      <vt:lpstr>Policing Assimilation: The Spanish Inquisition</vt:lpstr>
      <vt:lpstr>Inquisition  archives</vt:lpstr>
      <vt:lpstr>Assimilation</vt:lpstr>
      <vt:lpstr>PowerPoint Presentation</vt:lpstr>
      <vt:lpstr>Collection of Inquisition sources in English translation </vt:lpstr>
      <vt:lpstr>Excerpt The oran fatwa (1504) https://portal.shariasource.com/documents/3534</vt:lpstr>
      <vt:lpstr>The Reconquista Goes Global</vt:lpstr>
      <vt:lpstr> Spain and the World:  The campaign against Idolatry in the Americas coincided with attacks in Judaism and Islam in Europe</vt:lpstr>
      <vt:lpstr>PowerPoint Presentation</vt:lpstr>
      <vt:lpstr>PowerPoint Presentation</vt:lpstr>
      <vt:lpstr>PowerPoint Presentation</vt:lpstr>
      <vt:lpstr>“Burning of the Idols,” in Diego Muñoz Camargo’s Description of the City and Province of Tlaxcala (c.1581-84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Tuohy</dc:creator>
  <cp:lastModifiedBy>Mary Tuohy</cp:lastModifiedBy>
  <cp:revision>1</cp:revision>
  <dcterms:modified xsi:type="dcterms:W3CDTF">2026-03-08T00:00:53Z</dcterms:modified>
</cp:coreProperties>
</file>