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44"/>
  </p:notesMasterIdLst>
  <p:sldIdLst>
    <p:sldId id="450" r:id="rId2"/>
    <p:sldId id="378" r:id="rId3"/>
    <p:sldId id="379" r:id="rId4"/>
    <p:sldId id="441" r:id="rId5"/>
    <p:sldId id="433" r:id="rId6"/>
    <p:sldId id="439" r:id="rId7"/>
    <p:sldId id="409" r:id="rId8"/>
    <p:sldId id="417" r:id="rId9"/>
    <p:sldId id="419" r:id="rId10"/>
    <p:sldId id="420" r:id="rId11"/>
    <p:sldId id="381" r:id="rId12"/>
    <p:sldId id="382" r:id="rId13"/>
    <p:sldId id="435" r:id="rId14"/>
    <p:sldId id="383" r:id="rId15"/>
    <p:sldId id="384" r:id="rId16"/>
    <p:sldId id="389" r:id="rId17"/>
    <p:sldId id="390" r:id="rId18"/>
    <p:sldId id="414" r:id="rId19"/>
    <p:sldId id="396" r:id="rId20"/>
    <p:sldId id="397" r:id="rId21"/>
    <p:sldId id="421" r:id="rId22"/>
    <p:sldId id="401" r:id="rId23"/>
    <p:sldId id="400" r:id="rId24"/>
    <p:sldId id="415" r:id="rId25"/>
    <p:sldId id="422" r:id="rId26"/>
    <p:sldId id="416" r:id="rId27"/>
    <p:sldId id="442" r:id="rId28"/>
    <p:sldId id="448" r:id="rId29"/>
    <p:sldId id="423" r:id="rId30"/>
    <p:sldId id="445" r:id="rId31"/>
    <p:sldId id="446" r:id="rId32"/>
    <p:sldId id="425" r:id="rId33"/>
    <p:sldId id="447" r:id="rId34"/>
    <p:sldId id="426" r:id="rId35"/>
    <p:sldId id="449" r:id="rId36"/>
    <p:sldId id="370" r:id="rId37"/>
    <p:sldId id="427" r:id="rId38"/>
    <p:sldId id="430" r:id="rId39"/>
    <p:sldId id="372" r:id="rId40"/>
    <p:sldId id="377" r:id="rId41"/>
    <p:sldId id="438" r:id="rId42"/>
    <p:sldId id="395"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72E"/>
    <a:srgbClr val="081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9" d="100"/>
          <a:sy n="109" d="100"/>
        </p:scale>
        <p:origin x="167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7D71F2-19E2-D149-B511-99FBF8DD82D5}" type="datetimeFigureOut">
              <a:rPr lang="en-US" smtClean="0"/>
              <a:pPr/>
              <a:t>2/18/2018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A398D2-AF6C-2147-AC15-EBDA532757C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AU"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AU"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4518D9C0-695D-3B4F-802F-8D1746B9FCF1}" type="datetimeFigureOut">
              <a:rPr lang="en-US" smtClean="0"/>
              <a:pPr/>
              <a:t>2/18/2018</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AF94E285-444D-4C0C-8BFA-BDB311F86A9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AU"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4" name="Date Placeholder 3"/>
          <p:cNvSpPr>
            <a:spLocks noGrp="1"/>
          </p:cNvSpPr>
          <p:nvPr>
            <p:ph type="dt" sz="half" idx="10"/>
          </p:nvPr>
        </p:nvSpPr>
        <p:spPr/>
        <p:txBody>
          <a:bodyPr/>
          <a:lstStyle/>
          <a:p>
            <a:fld id="{4518D9C0-695D-3B4F-802F-8D1746B9FCF1}" type="datetimeFigureOut">
              <a:rPr lang="en-US" smtClean="0"/>
              <a:pPr/>
              <a:t>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135C3-8C13-2245-AA38-CED7ED45EE8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AU"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4" name="Date Placeholder 3"/>
          <p:cNvSpPr>
            <a:spLocks noGrp="1"/>
          </p:cNvSpPr>
          <p:nvPr>
            <p:ph type="dt" sz="half" idx="10"/>
          </p:nvPr>
        </p:nvSpPr>
        <p:spPr/>
        <p:txBody>
          <a:bodyPr/>
          <a:lstStyle/>
          <a:p>
            <a:fld id="{4518D9C0-695D-3B4F-802F-8D1746B9FCF1}" type="datetimeFigureOut">
              <a:rPr lang="en-US" smtClean="0"/>
              <a:pPr/>
              <a:t>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135C3-8C13-2245-AA38-CED7ED45EE8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AU"/>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AU"/>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00ABF8E9-137F-5548-A36F-301B52B0A0D6}" type="slidenum">
              <a:rPr lang="en-AU"/>
              <a:pPr>
                <a:defRPr/>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AU"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4" name="Date Placeholder 3"/>
          <p:cNvSpPr>
            <a:spLocks noGrp="1"/>
          </p:cNvSpPr>
          <p:nvPr>
            <p:ph type="dt" sz="half" idx="10"/>
          </p:nvPr>
        </p:nvSpPr>
        <p:spPr/>
        <p:txBody>
          <a:bodyPr/>
          <a:lstStyle/>
          <a:p>
            <a:fld id="{4518D9C0-695D-3B4F-802F-8D1746B9FCF1}" type="datetimeFigureOut">
              <a:rPr lang="en-US" smtClean="0"/>
              <a:pPr/>
              <a:t>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135C3-8C13-2245-AA38-CED7ED45EE8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AU"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AU" smtClean="0"/>
              <a:t>Click to edit Master text styles</a:t>
            </a:r>
          </a:p>
        </p:txBody>
      </p:sp>
      <p:sp>
        <p:nvSpPr>
          <p:cNvPr id="4" name="Date Placeholder 3"/>
          <p:cNvSpPr>
            <a:spLocks noGrp="1"/>
          </p:cNvSpPr>
          <p:nvPr>
            <p:ph type="dt" sz="half" idx="10"/>
          </p:nvPr>
        </p:nvSpPr>
        <p:spPr/>
        <p:txBody>
          <a:bodyPr/>
          <a:lstStyle/>
          <a:p>
            <a:fld id="{4518D9C0-695D-3B4F-802F-8D1746B9FCF1}" type="datetimeFigureOut">
              <a:rPr lang="en-US" smtClean="0"/>
              <a:pPr/>
              <a:t>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AU"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5" name="Date Placeholder 4"/>
          <p:cNvSpPr>
            <a:spLocks noGrp="1"/>
          </p:cNvSpPr>
          <p:nvPr>
            <p:ph type="dt" sz="half" idx="10"/>
          </p:nvPr>
        </p:nvSpPr>
        <p:spPr/>
        <p:txBody>
          <a:bodyPr/>
          <a:lstStyle/>
          <a:p>
            <a:fld id="{4518D9C0-695D-3B4F-802F-8D1746B9FCF1}" type="datetimeFigureOut">
              <a:rPr lang="en-US" smtClean="0"/>
              <a:pPr/>
              <a:t>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A135C3-8C13-2245-AA38-CED7ED45EE8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AU"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AU"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AU"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26" name="Date Placeholder 25"/>
          <p:cNvSpPr>
            <a:spLocks noGrp="1"/>
          </p:cNvSpPr>
          <p:nvPr>
            <p:ph type="dt" sz="half" idx="10"/>
          </p:nvPr>
        </p:nvSpPr>
        <p:spPr/>
        <p:txBody>
          <a:bodyPr rtlCol="0"/>
          <a:lstStyle/>
          <a:p>
            <a:fld id="{4518D9C0-695D-3B4F-802F-8D1746B9FCF1}" type="datetimeFigureOut">
              <a:rPr lang="en-US" smtClean="0"/>
              <a:pPr/>
              <a:t>2/18/2018</a:t>
            </a:fld>
            <a:endParaRPr lang="en-US"/>
          </a:p>
        </p:txBody>
      </p:sp>
      <p:sp>
        <p:nvSpPr>
          <p:cNvPr id="27" name="Slide Number Placeholder 26"/>
          <p:cNvSpPr>
            <a:spLocks noGrp="1"/>
          </p:cNvSpPr>
          <p:nvPr>
            <p:ph type="sldNum" sz="quarter" idx="11"/>
          </p:nvPr>
        </p:nvSpPr>
        <p:spPr/>
        <p:txBody>
          <a:bodyPr rtlCol="0"/>
          <a:lstStyle/>
          <a:p>
            <a:fld id="{F1A135C3-8C13-2245-AA38-CED7ED45EE8B}"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AU"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4518D9C0-695D-3B4F-802F-8D1746B9FCF1}" type="datetimeFigureOut">
              <a:rPr lang="en-US" smtClean="0"/>
              <a:pPr/>
              <a:t>2/18/2018</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F1A135C3-8C13-2245-AA38-CED7ED45EE8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18D9C0-695D-3B4F-802F-8D1746B9FCF1}" type="datetimeFigureOut">
              <a:rPr lang="en-US" smtClean="0"/>
              <a:pPr/>
              <a:t>2/18/2018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A135C3-8C13-2245-AA38-CED7ED45EE8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AU"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AU"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5" name="Date Placeholder 4"/>
          <p:cNvSpPr>
            <a:spLocks noGrp="1"/>
          </p:cNvSpPr>
          <p:nvPr>
            <p:ph type="dt" sz="half" idx="10"/>
          </p:nvPr>
        </p:nvSpPr>
        <p:spPr/>
        <p:txBody>
          <a:bodyPr/>
          <a:lstStyle/>
          <a:p>
            <a:fld id="{4518D9C0-695D-3B4F-802F-8D1746B9FCF1}" type="datetimeFigureOut">
              <a:rPr lang="en-US" smtClean="0"/>
              <a:pPr/>
              <a:t>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A135C3-8C13-2245-AA38-CED7ED45EE8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AU"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AU"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AU" smtClean="0"/>
              <a:t>Click to edit Master text styles</a:t>
            </a:r>
          </a:p>
        </p:txBody>
      </p:sp>
      <p:sp>
        <p:nvSpPr>
          <p:cNvPr id="5" name="Date Placeholder 4"/>
          <p:cNvSpPr>
            <a:spLocks noGrp="1"/>
          </p:cNvSpPr>
          <p:nvPr>
            <p:ph type="dt" sz="half" idx="10"/>
          </p:nvPr>
        </p:nvSpPr>
        <p:spPr/>
        <p:txBody>
          <a:bodyPr/>
          <a:lstStyle/>
          <a:p>
            <a:fld id="{4518D9C0-695D-3B4F-802F-8D1746B9FCF1}" type="datetimeFigureOut">
              <a:rPr lang="en-US" smtClean="0"/>
              <a:pPr/>
              <a:t>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A135C3-8C13-2245-AA38-CED7ED45EE8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AU"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AU" smtClean="0"/>
              <a:t>Click to edit Master text styles</a:t>
            </a:r>
          </a:p>
          <a:p>
            <a:pPr lvl="1" eaLnBrk="1" latinLnBrk="0" hangingPunct="1"/>
            <a:r>
              <a:rPr kumimoji="0" lang="en-AU" smtClean="0"/>
              <a:t>Second level</a:t>
            </a:r>
          </a:p>
          <a:p>
            <a:pPr lvl="2" eaLnBrk="1" latinLnBrk="0" hangingPunct="1"/>
            <a:r>
              <a:rPr kumimoji="0" lang="en-AU" smtClean="0"/>
              <a:t>Third level</a:t>
            </a:r>
          </a:p>
          <a:p>
            <a:pPr lvl="3" eaLnBrk="1" latinLnBrk="0" hangingPunct="1"/>
            <a:r>
              <a:rPr kumimoji="0" lang="en-AU" smtClean="0"/>
              <a:t>Fourth level</a:t>
            </a:r>
          </a:p>
          <a:p>
            <a:pPr lvl="4" eaLnBrk="1" latinLnBrk="0" hangingPunct="1"/>
            <a:r>
              <a:rPr kumimoji="0" lang="en-AU"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4518D9C0-695D-3B4F-802F-8D1746B9FCF1}" type="datetimeFigureOut">
              <a:rPr lang="en-US" smtClean="0"/>
              <a:pPr/>
              <a:t>2/18/2018</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F1A135C3-8C13-2245-AA38-CED7ED45EE8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brunelleschi.imss.fi.it/itineraries/multimedia/PtolemaicSystem.html" TargetMode="External"/><Relationship Id="rId2" Type="http://schemas.openxmlformats.org/officeDocument/2006/relationships/hyperlink" Target="https://www.youtube.com/watch?v=QKtWtYuReBU"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astro.unl.edu/naap/ssm/animations/ptolemaic.sw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contrast="5000"/>
          </a:blip>
          <a:stretch>
            <a:fillRect/>
          </a:stretch>
        </p:blipFill>
        <p:spPr>
          <a:xfrm>
            <a:off x="370" y="0"/>
            <a:ext cx="9143630" cy="6858000"/>
          </a:xfrm>
          <a:prstGeom prst="rect">
            <a:avLst/>
          </a:prstGeom>
        </p:spPr>
      </p:pic>
      <p:sp>
        <p:nvSpPr>
          <p:cNvPr id="6" name="Rectangle 5"/>
          <p:cNvSpPr/>
          <p:nvPr/>
        </p:nvSpPr>
        <p:spPr>
          <a:xfrm>
            <a:off x="752110" y="1262856"/>
            <a:ext cx="7792358" cy="4616649"/>
          </a:xfrm>
          <a:prstGeom prst="rect">
            <a:avLst/>
          </a:prstGeom>
        </p:spPr>
        <p:txBody>
          <a:bodyPr wrap="square">
            <a:spAutoFit/>
          </a:bodyPr>
          <a:lstStyle/>
          <a:p>
            <a:pPr algn="ctr"/>
            <a:r>
              <a:rPr lang="en-US" sz="6000" dirty="0" smtClean="0">
                <a:solidFill>
                  <a:srgbClr val="FFFFFF"/>
                </a:solidFill>
                <a:latin typeface="+mj-lt"/>
              </a:rPr>
              <a:t>The Galileo Affair</a:t>
            </a:r>
          </a:p>
          <a:p>
            <a:pPr algn="ctr"/>
            <a:endParaRPr lang="en-US" sz="2400" dirty="0" smtClean="0">
              <a:solidFill>
                <a:srgbClr val="FFFFFF"/>
              </a:solidFill>
              <a:latin typeface="+mj-lt"/>
            </a:endParaRPr>
          </a:p>
          <a:p>
            <a:pPr algn="ctr"/>
            <a:r>
              <a:rPr lang="en-US" sz="2000" dirty="0" smtClean="0">
                <a:solidFill>
                  <a:srgbClr val="FFFFFF"/>
                </a:solidFill>
                <a:latin typeface="+mj-lt"/>
              </a:rPr>
              <a:t>Dr Kristian Camilleri</a:t>
            </a:r>
          </a:p>
          <a:p>
            <a:pPr algn="ctr"/>
            <a:endParaRPr lang="en-US" dirty="0" smtClean="0">
              <a:solidFill>
                <a:srgbClr val="FFFFFF"/>
              </a:solidFill>
              <a:latin typeface="+mj-lt"/>
            </a:endParaRPr>
          </a:p>
          <a:p>
            <a:pPr algn="ctr"/>
            <a:endParaRPr lang="en-US" dirty="0" smtClean="0">
              <a:solidFill>
                <a:srgbClr val="FFFFFF"/>
              </a:solidFill>
              <a:latin typeface="+mj-lt"/>
            </a:endParaRPr>
          </a:p>
          <a:p>
            <a:pPr algn="ctr"/>
            <a:r>
              <a:rPr lang="en-US" dirty="0" smtClean="0">
                <a:solidFill>
                  <a:srgbClr val="FFFFFF"/>
                </a:solidFill>
                <a:latin typeface="+mj-lt"/>
              </a:rPr>
              <a:t/>
            </a:r>
            <a:br>
              <a:rPr lang="en-US" dirty="0" smtClean="0">
                <a:solidFill>
                  <a:srgbClr val="FFFFFF"/>
                </a:solidFill>
                <a:latin typeface="+mj-lt"/>
              </a:rPr>
            </a:br>
            <a:endParaRPr lang="en-US" dirty="0" smtClean="0">
              <a:solidFill>
                <a:srgbClr val="FFFFFF"/>
              </a:solidFill>
              <a:latin typeface="+mj-lt"/>
            </a:endParaRPr>
          </a:p>
          <a:p>
            <a:pPr algn="ctr"/>
            <a:endParaRPr lang="en-US" dirty="0" smtClean="0">
              <a:solidFill>
                <a:srgbClr val="FFFFFF"/>
              </a:solidFill>
              <a:latin typeface="+mj-lt"/>
            </a:endParaRPr>
          </a:p>
          <a:p>
            <a:pPr algn="ctr"/>
            <a:endParaRPr lang="en-US" dirty="0" smtClean="0">
              <a:solidFill>
                <a:srgbClr val="FFFFFF"/>
              </a:solidFill>
              <a:latin typeface="+mj-lt"/>
            </a:endParaRPr>
          </a:p>
          <a:p>
            <a:pPr algn="ctr"/>
            <a:endParaRPr lang="en-US" dirty="0" smtClean="0">
              <a:solidFill>
                <a:srgbClr val="FFFFFF"/>
              </a:solidFill>
              <a:latin typeface="+mj-lt"/>
            </a:endParaRPr>
          </a:p>
          <a:p>
            <a:pPr algn="ctr"/>
            <a:r>
              <a:rPr lang="en-US" sz="1600" dirty="0" smtClean="0">
                <a:solidFill>
                  <a:srgbClr val="FFFFFF"/>
                </a:solidFill>
                <a:latin typeface="+mj-lt"/>
              </a:rPr>
              <a:t>School of Historical and Philosophical Studies</a:t>
            </a:r>
          </a:p>
          <a:p>
            <a:pPr algn="ctr"/>
            <a:endParaRPr lang="en-US" sz="1600" dirty="0" smtClean="0">
              <a:solidFill>
                <a:srgbClr val="FFFFFF"/>
              </a:solidFill>
              <a:latin typeface="+mj-lt"/>
            </a:endParaRPr>
          </a:p>
          <a:p>
            <a:pPr algn="ctr"/>
            <a:r>
              <a:rPr lang="en-US" sz="1600" dirty="0" smtClean="0">
                <a:solidFill>
                  <a:srgbClr val="FFFFFF"/>
                </a:solidFill>
                <a:latin typeface="+mj-lt"/>
              </a:rPr>
              <a:t>RASNET Conference </a:t>
            </a:r>
          </a:p>
          <a:p>
            <a:pPr algn="ctr"/>
            <a:r>
              <a:rPr lang="en-US" sz="1600" dirty="0" smtClean="0">
                <a:solidFill>
                  <a:srgbClr val="FFFFFF"/>
                </a:solidFill>
                <a:latin typeface="+mj-lt"/>
              </a:rPr>
              <a:t>19 </a:t>
            </a:r>
            <a:r>
              <a:rPr lang="en-US" sz="1600" smtClean="0">
                <a:solidFill>
                  <a:srgbClr val="FFFFFF"/>
                </a:solidFill>
                <a:latin typeface="+mj-lt"/>
              </a:rPr>
              <a:t>February </a:t>
            </a:r>
            <a:r>
              <a:rPr lang="en-US" sz="1600" smtClean="0">
                <a:solidFill>
                  <a:srgbClr val="FFFFFF"/>
                </a:solidFill>
                <a:latin typeface="+mj-lt"/>
              </a:rPr>
              <a:t>2018</a:t>
            </a:r>
            <a:endParaRPr lang="en-US" sz="1600" dirty="0">
              <a:solidFill>
                <a:srgbClr val="FFFFFF"/>
              </a:solidFill>
              <a:latin typeface="+mj-lt"/>
            </a:endParaRPr>
          </a:p>
        </p:txBody>
      </p:sp>
      <p:pic>
        <p:nvPicPr>
          <p:cNvPr id="7" name="Picture 6" descr="HPS logo.png"/>
          <p:cNvPicPr/>
          <p:nvPr/>
        </p:nvPicPr>
        <p:blipFill>
          <a:blip r:embed="rId3"/>
          <a:stretch>
            <a:fillRect/>
          </a:stretch>
        </p:blipFill>
        <p:spPr>
          <a:xfrm>
            <a:off x="7724950" y="6002616"/>
            <a:ext cx="1127760" cy="512064"/>
          </a:xfrm>
          <a:prstGeom prst="rect">
            <a:avLst/>
          </a:prstGeom>
        </p:spPr>
      </p:pic>
      <p:pic>
        <p:nvPicPr>
          <p:cNvPr id="8" name="Picture 7"/>
          <p:cNvPicPr>
            <a:picLocks noChangeAspect="1"/>
          </p:cNvPicPr>
          <p:nvPr/>
        </p:nvPicPr>
        <p:blipFill>
          <a:blip r:embed="rId4"/>
          <a:stretch>
            <a:fillRect/>
          </a:stretch>
        </p:blipFill>
        <p:spPr>
          <a:xfrm>
            <a:off x="278043" y="6002616"/>
            <a:ext cx="1534420" cy="51206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8684"/>
            <a:ext cx="8229600" cy="1066800"/>
          </a:xfrm>
        </p:spPr>
        <p:txBody>
          <a:bodyPr/>
          <a:lstStyle/>
          <a:p>
            <a:r>
              <a:rPr lang="en-US" b="1" dirty="0" smtClean="0"/>
              <a:t>Medieval Attitude to Astronomy</a:t>
            </a:r>
            <a:endParaRPr lang="en-US" b="1" dirty="0"/>
          </a:p>
        </p:txBody>
      </p:sp>
      <p:sp>
        <p:nvSpPr>
          <p:cNvPr id="6" name="Rectangle 5"/>
          <p:cNvSpPr/>
          <p:nvPr/>
        </p:nvSpPr>
        <p:spPr>
          <a:xfrm>
            <a:off x="469412" y="2112502"/>
            <a:ext cx="8042598" cy="4175502"/>
          </a:xfrm>
          <a:prstGeom prst="rect">
            <a:avLst/>
          </a:prstGeom>
        </p:spPr>
        <p:txBody>
          <a:bodyPr wrap="square">
            <a:spAutoFit/>
          </a:bodyPr>
          <a:lstStyle/>
          <a:p>
            <a:pPr algn="just">
              <a:lnSpc>
                <a:spcPct val="120000"/>
              </a:lnSpc>
              <a:defRPr/>
            </a:pPr>
            <a:r>
              <a:rPr lang="en-US" sz="1600" dirty="0" smtClean="0">
                <a:latin typeface="+mj-lt"/>
                <a:ea typeface="ＭＳ Ｐゴシック" pitchFamily="-103" charset="-128"/>
                <a:cs typeface="ＭＳ Ｐゴシック" pitchFamily="-103" charset="-128"/>
              </a:rPr>
              <a:t>To assert the existence of an eccentric sphere or an epicyclic sphere is </a:t>
            </a:r>
            <a:r>
              <a:rPr lang="en-US" sz="1600" i="1" dirty="0" smtClean="0">
                <a:latin typeface="+mj-lt"/>
                <a:ea typeface="ＭＳ Ｐゴシック" pitchFamily="-103" charset="-128"/>
                <a:cs typeface="ＭＳ Ｐゴシック" pitchFamily="-103" charset="-128"/>
              </a:rPr>
              <a:t>contrary to nature</a:t>
            </a:r>
            <a:r>
              <a:rPr lang="en-US" sz="1600" dirty="0" smtClean="0">
                <a:latin typeface="+mj-lt"/>
                <a:ea typeface="ＭＳ Ｐゴシック" pitchFamily="-103" charset="-128"/>
                <a:cs typeface="ＭＳ Ｐゴシック" pitchFamily="-103" charset="-128"/>
              </a:rPr>
              <a:t>… </a:t>
            </a:r>
            <a:r>
              <a:rPr lang="en-US" sz="1600" i="1" dirty="0" smtClean="0">
                <a:latin typeface="+mj-lt"/>
                <a:ea typeface="ＭＳ Ｐゴシック" pitchFamily="-103" charset="-128"/>
                <a:cs typeface="ＭＳ Ｐゴシック" pitchFamily="-103" charset="-128"/>
              </a:rPr>
              <a:t>The epicycle and the eccentric are impossible…</a:t>
            </a:r>
            <a:r>
              <a:rPr lang="en-US" sz="1600" dirty="0" smtClean="0">
                <a:latin typeface="+mj-lt"/>
                <a:ea typeface="ＭＳ Ｐゴシック" pitchFamily="-103" charset="-128"/>
                <a:cs typeface="ＭＳ Ｐゴシック" pitchFamily="-103" charset="-128"/>
              </a:rPr>
              <a:t> </a:t>
            </a:r>
            <a:r>
              <a:rPr lang="en-US" sz="1600" i="1" dirty="0" smtClean="0">
                <a:latin typeface="+mj-lt"/>
                <a:ea typeface="ＭＳ Ｐゴシック" pitchFamily="-103" charset="-128"/>
                <a:cs typeface="ＭＳ Ｐゴシック" pitchFamily="-103" charset="-128"/>
              </a:rPr>
              <a:t>what we have is something that fits calculation but does not agree with reality</a:t>
            </a:r>
            <a:r>
              <a:rPr lang="en-US" altLang="ja-JP" sz="1600" dirty="0" smtClean="0">
                <a:latin typeface="+mj-lt"/>
                <a:ea typeface="ＭＳ Ｐゴシック" pitchFamily="-103" charset="-128"/>
                <a:cs typeface="ＭＳ Ｐゴシック" pitchFamily="-103" charset="-128"/>
              </a:rPr>
              <a:t>.</a:t>
            </a:r>
          </a:p>
          <a:p>
            <a:pPr algn="just">
              <a:lnSpc>
                <a:spcPct val="120000"/>
              </a:lnSpc>
              <a:defRPr/>
            </a:pPr>
            <a:endParaRPr lang="en-US" sz="1600" dirty="0" smtClean="0">
              <a:latin typeface="+mj-lt"/>
              <a:ea typeface="ＭＳ Ｐゴシック" pitchFamily="-103" charset="-128"/>
              <a:cs typeface="ＭＳ Ｐゴシック" pitchFamily="-103" charset="-128"/>
            </a:endParaRPr>
          </a:p>
          <a:p>
            <a:pPr algn="just">
              <a:lnSpc>
                <a:spcPct val="120000"/>
              </a:lnSpc>
              <a:defRPr/>
            </a:pPr>
            <a:r>
              <a:rPr lang="en-US" sz="1600" dirty="0" smtClean="0">
                <a:latin typeface="+mj-lt"/>
                <a:ea typeface="ＭＳ Ｐゴシック" pitchFamily="-103" charset="-128"/>
                <a:cs typeface="ＭＳ Ｐゴシック" pitchFamily="-103" charset="-128"/>
              </a:rPr>
              <a:t>Averroes, </a:t>
            </a:r>
            <a:r>
              <a:rPr lang="en-US" sz="1600" i="1" dirty="0" smtClean="0">
                <a:latin typeface="+mj-lt"/>
                <a:ea typeface="ＭＳ Ｐゴシック" pitchFamily="-103" charset="-128"/>
                <a:cs typeface="ＭＳ Ｐゴシック" pitchFamily="-103" charset="-128"/>
              </a:rPr>
              <a:t>Metaphysics </a:t>
            </a:r>
            <a:r>
              <a:rPr lang="en-US" sz="1600" dirty="0" smtClean="0">
                <a:latin typeface="+mj-lt"/>
                <a:ea typeface="ＭＳ Ｐゴシック" pitchFamily="-103" charset="-128"/>
                <a:cs typeface="ＭＳ Ｐゴシック" pitchFamily="-103" charset="-128"/>
              </a:rPr>
              <a:t>(</a:t>
            </a:r>
            <a:r>
              <a:rPr lang="en-US" sz="1600" dirty="0" err="1" smtClean="0">
                <a:latin typeface="+mj-lt"/>
                <a:ea typeface="ＭＳ Ｐゴシック" pitchFamily="-103" charset="-128"/>
                <a:cs typeface="ＭＳ Ｐゴシック" pitchFamily="-103" charset="-128"/>
              </a:rPr>
              <a:t>c</a:t>
            </a:r>
            <a:r>
              <a:rPr lang="en-US" sz="1600" dirty="0" smtClean="0">
                <a:latin typeface="+mj-lt"/>
                <a:ea typeface="ＭＳ Ｐゴシック" pitchFamily="-103" charset="-128"/>
                <a:cs typeface="ＭＳ Ｐゴシック" pitchFamily="-103" charset="-128"/>
              </a:rPr>
              <a:t>. 1190)</a:t>
            </a:r>
          </a:p>
          <a:p>
            <a:pPr algn="just">
              <a:lnSpc>
                <a:spcPct val="120000"/>
              </a:lnSpc>
              <a:defRPr/>
            </a:pPr>
            <a:endParaRPr lang="en-US" sz="1600" dirty="0" smtClean="0">
              <a:latin typeface="+mj-lt"/>
              <a:ea typeface="ＭＳ Ｐゴシック" pitchFamily="-103" charset="-128"/>
              <a:cs typeface="ＭＳ Ｐゴシック" pitchFamily="-103" charset="-128"/>
            </a:endParaRPr>
          </a:p>
          <a:p>
            <a:pPr algn="just">
              <a:lnSpc>
                <a:spcPct val="120000"/>
              </a:lnSpc>
              <a:defRPr/>
            </a:pPr>
            <a:endParaRPr lang="en-US" sz="1600" dirty="0" smtClean="0">
              <a:latin typeface="+mj-lt"/>
              <a:ea typeface="ＭＳ Ｐゴシック" pitchFamily="-103" charset="-128"/>
              <a:cs typeface="ＭＳ Ｐゴシック" pitchFamily="-103" charset="-128"/>
            </a:endParaRPr>
          </a:p>
          <a:p>
            <a:pPr algn="just">
              <a:lnSpc>
                <a:spcPct val="120000"/>
              </a:lnSpc>
              <a:defRPr/>
            </a:pPr>
            <a:r>
              <a:rPr lang="en-AU" sz="1600" dirty="0" smtClean="0">
                <a:latin typeface="+mj-lt"/>
              </a:rPr>
              <a:t>However I have already explained to you ... that all </a:t>
            </a:r>
            <a:r>
              <a:rPr lang="en-AU" sz="1600" i="1" dirty="0" smtClean="0">
                <a:latin typeface="+mj-lt"/>
              </a:rPr>
              <a:t>this does not affect the astronomer. </a:t>
            </a:r>
            <a:r>
              <a:rPr lang="en-AU" sz="1600" dirty="0" smtClean="0">
                <a:latin typeface="+mj-lt"/>
              </a:rPr>
              <a:t>For his purpose is not to tell us in which way the spheres truly are, but to posit an astronomical system in which it would be possible for the motions to be circular and uniform and to correspond to what is apprehended through sight regardless or not of whether things are thus in fact.</a:t>
            </a:r>
          </a:p>
          <a:p>
            <a:pPr algn="just">
              <a:lnSpc>
                <a:spcPct val="110000"/>
              </a:lnSpc>
              <a:defRPr/>
            </a:pPr>
            <a:endParaRPr lang="en-AU" sz="1600" dirty="0" smtClean="0">
              <a:latin typeface="+mj-lt"/>
            </a:endParaRPr>
          </a:p>
          <a:p>
            <a:pPr algn="just">
              <a:lnSpc>
                <a:spcPct val="110000"/>
              </a:lnSpc>
              <a:defRPr/>
            </a:pPr>
            <a:r>
              <a:rPr lang="en-AU" sz="1600" dirty="0" smtClean="0">
                <a:latin typeface="+mj-lt"/>
              </a:rPr>
              <a:t>Maimonides, </a:t>
            </a:r>
            <a:r>
              <a:rPr lang="en-AU" sz="1600" i="1" dirty="0" smtClean="0">
                <a:latin typeface="+mj-lt"/>
              </a:rPr>
              <a:t>Guide for the Perplexed </a:t>
            </a:r>
            <a:r>
              <a:rPr lang="en-AU" sz="1600" dirty="0" smtClean="0">
                <a:latin typeface="+mj-lt"/>
              </a:rPr>
              <a:t>(</a:t>
            </a:r>
            <a:r>
              <a:rPr lang="en-AU" sz="1600" dirty="0" err="1" smtClean="0">
                <a:latin typeface="+mj-lt"/>
              </a:rPr>
              <a:t>c</a:t>
            </a:r>
            <a:r>
              <a:rPr lang="en-AU" sz="1600" dirty="0" smtClean="0">
                <a:latin typeface="+mj-lt"/>
              </a:rPr>
              <a:t>. 1200)</a:t>
            </a:r>
            <a:endParaRPr lang="en-AU" i="1" dirty="0">
              <a:latin typeface="+mj-lt"/>
              <a:ea typeface="ＭＳ Ｐゴシック" pitchFamily="-103" charset="-128"/>
              <a:cs typeface="ＭＳ Ｐゴシック" pitchFamily="-103"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10849" y="542443"/>
            <a:ext cx="8119271" cy="1146186"/>
          </a:xfrm>
        </p:spPr>
        <p:txBody>
          <a:bodyPr>
            <a:noAutofit/>
          </a:bodyPr>
          <a:lstStyle/>
          <a:p>
            <a:pPr>
              <a:defRPr/>
            </a:pPr>
            <a:r>
              <a:rPr lang="en-AU" sz="4000" b="1" dirty="0" smtClean="0">
                <a:ea typeface="ＭＳ Ｐゴシック" pitchFamily="-65" charset="-128"/>
                <a:cs typeface="ＭＳ Ｐゴシック" pitchFamily="-65" charset="-128"/>
              </a:rPr>
              <a:t>The Copernican System</a:t>
            </a:r>
            <a:endParaRPr lang="en-AU" sz="4000" b="1" dirty="0">
              <a:ea typeface="ＭＳ Ｐゴシック" pitchFamily="-65" charset="-128"/>
              <a:cs typeface="ＭＳ Ｐゴシック" pitchFamily="-65" charset="-128"/>
            </a:endParaRPr>
          </a:p>
        </p:txBody>
      </p:sp>
      <p:sp>
        <p:nvSpPr>
          <p:cNvPr id="32771" name="TextBox 4"/>
          <p:cNvSpPr txBox="1">
            <a:spLocks noChangeArrowheads="1"/>
          </p:cNvSpPr>
          <p:nvPr/>
        </p:nvSpPr>
        <p:spPr bwMode="auto">
          <a:xfrm>
            <a:off x="659461" y="2070758"/>
            <a:ext cx="3510123" cy="3974935"/>
          </a:xfrm>
          <a:prstGeom prst="rect">
            <a:avLst/>
          </a:prstGeom>
          <a:noFill/>
          <a:ln w="9525">
            <a:noFill/>
            <a:miter lim="800000"/>
            <a:headEnd/>
            <a:tailEnd/>
          </a:ln>
        </p:spPr>
        <p:txBody>
          <a:bodyPr wrap="square">
            <a:prstTxWarp prst="textNoShape">
              <a:avLst/>
            </a:prstTxWarp>
            <a:spAutoFit/>
          </a:bodyPr>
          <a:lstStyle/>
          <a:p>
            <a:pPr>
              <a:lnSpc>
                <a:spcPct val="110000"/>
              </a:lnSpc>
              <a:spcBef>
                <a:spcPts val="600"/>
              </a:spcBef>
              <a:defRPr/>
            </a:pPr>
            <a:r>
              <a:rPr lang="en-US" dirty="0" smtClean="0">
                <a:latin typeface="+mj-lt"/>
              </a:rPr>
              <a:t>In </a:t>
            </a:r>
            <a:r>
              <a:rPr lang="en-US" dirty="0">
                <a:latin typeface="+mj-lt"/>
              </a:rPr>
              <a:t>1512</a:t>
            </a:r>
            <a:r>
              <a:rPr lang="en-US" dirty="0" smtClean="0">
                <a:latin typeface="+mj-lt"/>
              </a:rPr>
              <a:t> Nicholas Copernicus proposed </a:t>
            </a:r>
            <a:r>
              <a:rPr lang="en-US" dirty="0">
                <a:latin typeface="+mj-lt"/>
              </a:rPr>
              <a:t>the sun was the centre of the </a:t>
            </a:r>
            <a:r>
              <a:rPr lang="en-US" dirty="0" smtClean="0">
                <a:latin typeface="+mj-lt"/>
              </a:rPr>
              <a:t>universe</a:t>
            </a:r>
          </a:p>
          <a:p>
            <a:pPr>
              <a:lnSpc>
                <a:spcPct val="110000"/>
              </a:lnSpc>
              <a:spcBef>
                <a:spcPts val="600"/>
              </a:spcBef>
              <a:defRPr/>
            </a:pPr>
            <a:endParaRPr lang="en-US" dirty="0" smtClean="0">
              <a:latin typeface="+mj-lt"/>
            </a:endParaRPr>
          </a:p>
          <a:p>
            <a:pPr>
              <a:lnSpc>
                <a:spcPct val="110000"/>
              </a:lnSpc>
              <a:spcBef>
                <a:spcPts val="600"/>
              </a:spcBef>
              <a:defRPr/>
            </a:pPr>
            <a:r>
              <a:rPr lang="en-US" dirty="0" smtClean="0">
                <a:latin typeface="+mj-lt"/>
              </a:rPr>
              <a:t>In this system, the </a:t>
            </a:r>
            <a:r>
              <a:rPr lang="en-US" dirty="0">
                <a:latin typeface="+mj-lt"/>
              </a:rPr>
              <a:t>earth</a:t>
            </a:r>
            <a:r>
              <a:rPr lang="en-US" dirty="0" smtClean="0">
                <a:latin typeface="+mj-lt"/>
              </a:rPr>
              <a:t> was the third planet, rotating on its axis every day and revolving around the sun every year.</a:t>
            </a:r>
            <a:br>
              <a:rPr lang="en-US" dirty="0" smtClean="0">
                <a:latin typeface="+mj-lt"/>
              </a:rPr>
            </a:br>
            <a:r>
              <a:rPr lang="en-US" dirty="0" smtClean="0">
                <a:latin typeface="+mj-lt"/>
              </a:rPr>
              <a:t/>
            </a:r>
            <a:br>
              <a:rPr lang="en-US" dirty="0" smtClean="0">
                <a:latin typeface="+mj-lt"/>
              </a:rPr>
            </a:br>
            <a:r>
              <a:rPr lang="en-US" i="1" dirty="0" smtClean="0">
                <a:latin typeface="+mj-lt"/>
              </a:rPr>
              <a:t>De </a:t>
            </a:r>
            <a:r>
              <a:rPr lang="en-US" i="1" dirty="0" err="1">
                <a:latin typeface="+mj-lt"/>
              </a:rPr>
              <a:t>revolutionibus</a:t>
            </a:r>
            <a:r>
              <a:rPr lang="en-US" i="1" dirty="0">
                <a:latin typeface="+mj-lt"/>
              </a:rPr>
              <a:t> </a:t>
            </a:r>
            <a:r>
              <a:rPr lang="en-US" i="1" dirty="0" err="1">
                <a:latin typeface="+mj-lt"/>
              </a:rPr>
              <a:t>orbium</a:t>
            </a:r>
            <a:r>
              <a:rPr lang="en-US" i="1" dirty="0">
                <a:latin typeface="+mj-lt"/>
              </a:rPr>
              <a:t> </a:t>
            </a:r>
            <a:r>
              <a:rPr lang="en-US" i="1" dirty="0" err="1">
                <a:latin typeface="+mj-lt"/>
              </a:rPr>
              <a:t>coelestium</a:t>
            </a:r>
            <a:r>
              <a:rPr lang="en-US" dirty="0">
                <a:latin typeface="+mj-lt"/>
              </a:rPr>
              <a:t> (1543)</a:t>
            </a:r>
          </a:p>
          <a:p>
            <a:pPr>
              <a:lnSpc>
                <a:spcPct val="110000"/>
              </a:lnSpc>
              <a:spcBef>
                <a:spcPts val="600"/>
              </a:spcBef>
              <a:defRPr/>
            </a:pPr>
            <a:endParaRPr lang="en-US" dirty="0">
              <a:latin typeface="+mj-lt"/>
            </a:endParaRPr>
          </a:p>
        </p:txBody>
      </p:sp>
      <p:pic>
        <p:nvPicPr>
          <p:cNvPr id="5" name="Picture 4" descr="Screen Shot 2018-02-16 at 12.22.43 pm.png"/>
          <p:cNvPicPr>
            <a:picLocks noChangeAspect="1"/>
          </p:cNvPicPr>
          <p:nvPr/>
        </p:nvPicPr>
        <p:blipFill>
          <a:blip r:embed="rId2"/>
          <a:stretch>
            <a:fillRect/>
          </a:stretch>
        </p:blipFill>
        <p:spPr>
          <a:xfrm>
            <a:off x="4169584" y="1985281"/>
            <a:ext cx="4633807" cy="4369579"/>
          </a:xfrm>
          <a:prstGeom prst="rect">
            <a:avLst/>
          </a:prstGeom>
        </p:spPr>
      </p:pic>
    </p:spTree>
    <p:extLst>
      <p:ext uri="{BB962C8B-B14F-4D97-AF65-F5344CB8AC3E}">
        <p14:creationId xmlns:p14="http://schemas.microsoft.com/office/powerpoint/2010/main" val="2764907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2521" y="558121"/>
            <a:ext cx="8346385" cy="1143000"/>
          </a:xfrm>
        </p:spPr>
        <p:txBody>
          <a:bodyPr>
            <a:normAutofit/>
          </a:bodyPr>
          <a:lstStyle/>
          <a:p>
            <a:r>
              <a:rPr lang="en-US" sz="4000" b="1" dirty="0" smtClean="0"/>
              <a:t>Copernican</a:t>
            </a:r>
            <a:r>
              <a:rPr lang="en-US" sz="4000" b="0" dirty="0" smtClean="0"/>
              <a:t> </a:t>
            </a:r>
            <a:r>
              <a:rPr lang="en-US" sz="4000" b="1" dirty="0" smtClean="0"/>
              <a:t>Astronomy</a:t>
            </a:r>
            <a:endParaRPr lang="en-US" sz="4000" b="1" dirty="0"/>
          </a:p>
        </p:txBody>
      </p:sp>
      <p:sp>
        <p:nvSpPr>
          <p:cNvPr id="6" name="Content Placeholder 5"/>
          <p:cNvSpPr>
            <a:spLocks noGrp="1"/>
          </p:cNvSpPr>
          <p:nvPr>
            <p:ph idx="1"/>
          </p:nvPr>
        </p:nvSpPr>
        <p:spPr>
          <a:xfrm>
            <a:off x="361905" y="2056421"/>
            <a:ext cx="8346385" cy="4525018"/>
          </a:xfrm>
        </p:spPr>
        <p:txBody>
          <a:bodyPr>
            <a:normAutofit fontScale="92500" lnSpcReduction="20000"/>
          </a:bodyPr>
          <a:lstStyle/>
          <a:p>
            <a:pPr>
              <a:lnSpc>
                <a:spcPct val="120000"/>
              </a:lnSpc>
              <a:spcBef>
                <a:spcPts val="600"/>
              </a:spcBef>
              <a:spcAft>
                <a:spcPts val="600"/>
              </a:spcAft>
              <a:defRPr/>
            </a:pPr>
            <a:r>
              <a:rPr lang="en-US" sz="1946" dirty="0" smtClean="0">
                <a:latin typeface="+mj-lt"/>
              </a:rPr>
              <a:t>Copernican modeled his astronomy on the Ptolemaic system. It retained</a:t>
            </a:r>
          </a:p>
          <a:p>
            <a:pPr marL="781200" indent="-363600">
              <a:lnSpc>
                <a:spcPct val="120000"/>
              </a:lnSpc>
              <a:spcBef>
                <a:spcPts val="600"/>
              </a:spcBef>
              <a:buClr>
                <a:schemeClr val="accent6">
                  <a:lumMod val="50000"/>
                </a:schemeClr>
              </a:buClr>
              <a:defRPr/>
            </a:pPr>
            <a:r>
              <a:rPr lang="en-US" sz="1730" dirty="0" smtClean="0">
                <a:solidFill>
                  <a:schemeClr val="accent6">
                    <a:lumMod val="50000"/>
                  </a:schemeClr>
                </a:solidFill>
                <a:latin typeface="+mj-lt"/>
              </a:rPr>
              <a:t>the spherical model </a:t>
            </a:r>
          </a:p>
          <a:p>
            <a:pPr marL="781200" indent="-363600">
              <a:lnSpc>
                <a:spcPct val="120000"/>
              </a:lnSpc>
              <a:spcBef>
                <a:spcPts val="600"/>
              </a:spcBef>
              <a:buClr>
                <a:schemeClr val="accent6">
                  <a:lumMod val="50000"/>
                </a:schemeClr>
              </a:buClr>
              <a:defRPr/>
            </a:pPr>
            <a:r>
              <a:rPr lang="en-US" sz="1730" dirty="0" smtClean="0">
                <a:solidFill>
                  <a:schemeClr val="accent6">
                    <a:lumMod val="50000"/>
                  </a:schemeClr>
                </a:solidFill>
                <a:latin typeface="+mj-lt"/>
              </a:rPr>
              <a:t>uniform circular motion (eliminating the equant)</a:t>
            </a:r>
          </a:p>
          <a:p>
            <a:pPr marL="781200" indent="-363600">
              <a:lnSpc>
                <a:spcPct val="120000"/>
              </a:lnSpc>
              <a:spcBef>
                <a:spcPts val="600"/>
              </a:spcBef>
              <a:buClr>
                <a:schemeClr val="accent6">
                  <a:lumMod val="50000"/>
                </a:schemeClr>
              </a:buClr>
              <a:defRPr/>
            </a:pPr>
            <a:r>
              <a:rPr lang="en-US" sz="1730" dirty="0" smtClean="0">
                <a:solidFill>
                  <a:schemeClr val="accent6">
                    <a:lumMod val="50000"/>
                  </a:schemeClr>
                </a:solidFill>
                <a:latin typeface="+mj-lt"/>
              </a:rPr>
              <a:t>epicycle-deferent system (even with a double-epicycle for the moon!)</a:t>
            </a:r>
          </a:p>
          <a:p>
            <a:pPr marL="781200" indent="-363600">
              <a:lnSpc>
                <a:spcPct val="120000"/>
              </a:lnSpc>
              <a:spcBef>
                <a:spcPts val="600"/>
              </a:spcBef>
              <a:buClr>
                <a:schemeClr val="accent6">
                  <a:lumMod val="50000"/>
                </a:schemeClr>
              </a:buClr>
              <a:defRPr/>
            </a:pPr>
            <a:r>
              <a:rPr lang="en-US" sz="1730" dirty="0" smtClean="0">
                <a:solidFill>
                  <a:schemeClr val="accent6">
                    <a:lumMod val="50000"/>
                  </a:schemeClr>
                </a:solidFill>
                <a:latin typeface="+mj-lt"/>
              </a:rPr>
              <a:t>finite spherical universe</a:t>
            </a:r>
          </a:p>
          <a:p>
            <a:pPr marL="781200" indent="-363600">
              <a:lnSpc>
                <a:spcPct val="120000"/>
              </a:lnSpc>
              <a:spcBef>
                <a:spcPts val="600"/>
              </a:spcBef>
              <a:buClr>
                <a:schemeClr val="accent6">
                  <a:lumMod val="50000"/>
                </a:schemeClr>
              </a:buClr>
              <a:defRPr/>
            </a:pPr>
            <a:endParaRPr lang="en-US" sz="1800" dirty="0" smtClean="0">
              <a:latin typeface="+mj-lt"/>
            </a:endParaRPr>
          </a:p>
          <a:p>
            <a:pPr marL="457200" indent="-367200">
              <a:lnSpc>
                <a:spcPct val="120000"/>
              </a:lnSpc>
              <a:spcBef>
                <a:spcPts val="600"/>
              </a:spcBef>
              <a:spcAft>
                <a:spcPts val="2400"/>
              </a:spcAft>
              <a:defRPr/>
            </a:pPr>
            <a:r>
              <a:rPr lang="en-US" sz="1946" dirty="0" smtClean="0">
                <a:latin typeface="+mj-lt"/>
              </a:rPr>
              <a:t>Copernicus’ system offered a </a:t>
            </a:r>
            <a:r>
              <a:rPr lang="en-US" sz="1946" i="1" dirty="0" smtClean="0">
                <a:latin typeface="+mj-lt"/>
              </a:rPr>
              <a:t>more elegant </a:t>
            </a:r>
            <a:r>
              <a:rPr lang="en-US" sz="1946" dirty="0" smtClean="0">
                <a:latin typeface="+mj-lt"/>
              </a:rPr>
              <a:t>solution to the problem of planetary motion than Ptolemy’s.</a:t>
            </a:r>
          </a:p>
          <a:p>
            <a:pPr marL="457200" indent="-367200">
              <a:lnSpc>
                <a:spcPct val="120000"/>
              </a:lnSpc>
              <a:spcBef>
                <a:spcPts val="600"/>
              </a:spcBef>
              <a:spcAft>
                <a:spcPts val="2400"/>
              </a:spcAft>
              <a:defRPr/>
            </a:pPr>
            <a:r>
              <a:rPr lang="en-US" sz="1946" dirty="0" smtClean="0">
                <a:latin typeface="+mj-lt"/>
              </a:rPr>
              <a:t>It used fewer epicycles (but still employed epicycles and eccentrics)</a:t>
            </a:r>
          </a:p>
          <a:p>
            <a:pPr marL="457200" indent="-367200">
              <a:lnSpc>
                <a:spcPct val="120000"/>
              </a:lnSpc>
              <a:spcBef>
                <a:spcPts val="600"/>
              </a:spcBef>
              <a:spcAft>
                <a:spcPts val="2400"/>
              </a:spcAft>
              <a:defRPr/>
            </a:pPr>
            <a:r>
              <a:rPr lang="en-US" sz="1946" dirty="0" smtClean="0">
                <a:latin typeface="+mj-lt"/>
              </a:rPr>
              <a:t>It was </a:t>
            </a:r>
            <a:r>
              <a:rPr lang="en-US" sz="1946" i="1" dirty="0" smtClean="0">
                <a:latin typeface="+mj-lt"/>
              </a:rPr>
              <a:t>no </a:t>
            </a:r>
            <a:r>
              <a:rPr lang="en-US" sz="1946" dirty="0" smtClean="0">
                <a:latin typeface="+mj-lt"/>
              </a:rPr>
              <a:t>more empirically accurate than Ptolemy’s system.</a:t>
            </a:r>
          </a:p>
          <a:p>
            <a:pPr marL="97200" indent="0">
              <a:lnSpc>
                <a:spcPct val="120000"/>
              </a:lnSpc>
              <a:defRPr/>
            </a:pPr>
            <a:endParaRPr lang="en-US" sz="1800" dirty="0" smtClean="0">
              <a:latin typeface="+mj-lt"/>
            </a:endParaRPr>
          </a:p>
          <a:p>
            <a:pPr marL="97200" indent="0">
              <a:buNone/>
              <a:defRPr/>
            </a:pPr>
            <a:endParaRPr lang="en-US" dirty="0"/>
          </a:p>
        </p:txBody>
      </p:sp>
    </p:spTree>
    <p:extLst>
      <p:ext uri="{BB962C8B-B14F-4D97-AF65-F5344CB8AC3E}">
        <p14:creationId xmlns:p14="http://schemas.microsoft.com/office/powerpoint/2010/main" val="2853289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05160" y="714910"/>
            <a:ext cx="8229600" cy="1066800"/>
          </a:xfrm>
        </p:spPr>
        <p:txBody>
          <a:bodyPr>
            <a:normAutofit/>
          </a:bodyPr>
          <a:lstStyle/>
          <a:p>
            <a:r>
              <a:rPr lang="en-US" b="1" dirty="0" smtClean="0">
                <a:ea typeface="ＭＳ Ｐゴシック" pitchFamily="-102" charset="-128"/>
                <a:cs typeface="ＭＳ Ｐゴシック" pitchFamily="-102" charset="-128"/>
              </a:rPr>
              <a:t>How Accurate was Astronomy? </a:t>
            </a:r>
          </a:p>
        </p:txBody>
      </p:sp>
      <p:pic>
        <p:nvPicPr>
          <p:cNvPr id="24579" name="Picture 3" descr="Screen Shot 2017-09-01 at 3.58.27 pm.png"/>
          <p:cNvPicPr>
            <a:picLocks noChangeAspect="1"/>
          </p:cNvPicPr>
          <p:nvPr/>
        </p:nvPicPr>
        <p:blipFill>
          <a:blip r:embed="rId2"/>
          <a:srcRect/>
          <a:stretch>
            <a:fillRect/>
          </a:stretch>
        </p:blipFill>
        <p:spPr bwMode="auto">
          <a:xfrm>
            <a:off x="685800" y="3059113"/>
            <a:ext cx="7988788" cy="2500499"/>
          </a:xfrm>
          <a:prstGeom prst="rect">
            <a:avLst/>
          </a:prstGeom>
          <a:noFill/>
          <a:ln w="9525">
            <a:solidFill>
              <a:srgbClr val="000090"/>
            </a:solidFill>
            <a:miter lim="800000"/>
            <a:headEnd/>
            <a:tailEnd/>
          </a:ln>
        </p:spPr>
      </p:pic>
      <p:sp>
        <p:nvSpPr>
          <p:cNvPr id="8" name="Rectangle 7"/>
          <p:cNvSpPr/>
          <p:nvPr/>
        </p:nvSpPr>
        <p:spPr>
          <a:xfrm>
            <a:off x="685682" y="2186349"/>
            <a:ext cx="7988788" cy="629916"/>
          </a:xfrm>
          <a:prstGeom prst="rect">
            <a:avLst/>
          </a:prstGeom>
          <a:ln>
            <a:solidFill>
              <a:schemeClr val="tx1"/>
            </a:solidFill>
          </a:ln>
        </p:spPr>
        <p:txBody>
          <a:bodyPr wrap="square">
            <a:spAutoFit/>
          </a:bodyPr>
          <a:lstStyle/>
          <a:p>
            <a:pPr>
              <a:lnSpc>
                <a:spcPct val="110000"/>
              </a:lnSpc>
              <a:defRPr/>
            </a:pPr>
            <a:r>
              <a:rPr lang="en-US" sz="1600" dirty="0">
                <a:latin typeface="+mj-lt"/>
                <a:ea typeface="ＭＳ Ｐゴシック" pitchFamily="-111" charset="-128"/>
                <a:cs typeface="ＭＳ Ｐゴシック" pitchFamily="-111" charset="-128"/>
              </a:rPr>
              <a:t>For a few weeks every 32 years, </a:t>
            </a:r>
            <a:r>
              <a:rPr lang="en-US" sz="1600" i="1" dirty="0">
                <a:latin typeface="+mj-lt"/>
                <a:ea typeface="ＭＳ Ｐゴシック" pitchFamily="-111" charset="-128"/>
                <a:cs typeface="ＭＳ Ｐゴシック" pitchFamily="-111" charset="-128"/>
              </a:rPr>
              <a:t>both the Ptolemaic and Copernican predictions for the position of Mars are off by close to 5 degrees</a:t>
            </a:r>
          </a:p>
        </p:txBody>
      </p:sp>
      <p:sp>
        <p:nvSpPr>
          <p:cNvPr id="5" name="TextBox 4"/>
          <p:cNvSpPr txBox="1"/>
          <p:nvPr/>
        </p:nvSpPr>
        <p:spPr>
          <a:xfrm>
            <a:off x="673588" y="5845003"/>
            <a:ext cx="8001000" cy="584776"/>
          </a:xfrm>
          <a:prstGeom prst="rect">
            <a:avLst/>
          </a:prstGeom>
          <a:noFill/>
          <a:ln>
            <a:solidFill>
              <a:schemeClr val="tx1"/>
            </a:solidFill>
          </a:ln>
        </p:spPr>
        <p:txBody>
          <a:bodyPr wrap="square" rtlCol="0">
            <a:spAutoFit/>
          </a:bodyPr>
          <a:lstStyle/>
          <a:p>
            <a:r>
              <a:rPr lang="en-US" sz="1600" dirty="0" smtClean="0">
                <a:latin typeface="+mj-lt"/>
              </a:rPr>
              <a:t>In 1609 Kepler proposed a new astronomy to overcome these discrepancies based on the idea that </a:t>
            </a:r>
            <a:r>
              <a:rPr lang="en-US" sz="1600" i="1" dirty="0" smtClean="0">
                <a:latin typeface="+mj-lt"/>
              </a:rPr>
              <a:t>the planets moved in elliptical orbits</a:t>
            </a:r>
            <a:r>
              <a:rPr lang="en-US" sz="1600" dirty="0" smtClean="0">
                <a:latin typeface="+mj-lt"/>
              </a:rPr>
              <a:t>. </a:t>
            </a:r>
            <a:r>
              <a:rPr lang="en-US" sz="1600" i="1" dirty="0" smtClean="0">
                <a:latin typeface="+mj-lt"/>
              </a:rPr>
              <a:t>This was rejected by Galileo</a:t>
            </a:r>
            <a:r>
              <a:rPr lang="en-US" sz="1600" dirty="0" smtClean="0">
                <a:latin typeface="+mj-lt"/>
              </a:rPr>
              <a:t>.</a:t>
            </a:r>
            <a:endParaRPr lang="en-US" sz="1600" dirty="0">
              <a:latin typeface="+mj-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68024" y="554772"/>
            <a:ext cx="8022570" cy="1143000"/>
          </a:xfrm>
        </p:spPr>
        <p:txBody>
          <a:bodyPr>
            <a:normAutofit/>
          </a:bodyPr>
          <a:lstStyle/>
          <a:p>
            <a:pPr eaLnBrk="1" fontAlgn="auto" hangingPunct="1">
              <a:spcAft>
                <a:spcPts val="0"/>
              </a:spcAft>
              <a:defRPr/>
            </a:pPr>
            <a:r>
              <a:rPr lang="en-US" sz="4000" b="1" dirty="0" smtClean="0">
                <a:solidFill>
                  <a:schemeClr val="tx2">
                    <a:satMod val="130000"/>
                  </a:schemeClr>
                </a:solidFill>
                <a:ea typeface="+mj-ea"/>
                <a:cs typeface="+mj-cs"/>
              </a:rPr>
              <a:t>Osiander’s Preface (1543)</a:t>
            </a:r>
          </a:p>
        </p:txBody>
      </p:sp>
      <p:sp>
        <p:nvSpPr>
          <p:cNvPr id="5" name="Rectangle 4"/>
          <p:cNvSpPr/>
          <p:nvPr/>
        </p:nvSpPr>
        <p:spPr>
          <a:xfrm>
            <a:off x="3741612" y="2016443"/>
            <a:ext cx="4810042" cy="3897991"/>
          </a:xfrm>
          <a:prstGeom prst="rect">
            <a:avLst/>
          </a:prstGeom>
        </p:spPr>
        <p:txBody>
          <a:bodyPr wrap="square">
            <a:spAutoFit/>
          </a:bodyPr>
          <a:lstStyle/>
          <a:p>
            <a:pPr algn="just">
              <a:lnSpc>
                <a:spcPct val="110000"/>
              </a:lnSpc>
              <a:spcAft>
                <a:spcPts val="600"/>
              </a:spcAft>
              <a:defRPr/>
            </a:pPr>
            <a:r>
              <a:rPr lang="en-US" i="1" dirty="0" smtClean="0">
                <a:latin typeface="+mj-lt"/>
              </a:rPr>
              <a:t>[Since the </a:t>
            </a:r>
            <a:r>
              <a:rPr lang="en-US" i="1" dirty="0">
                <a:latin typeface="+mj-lt"/>
              </a:rPr>
              <a:t>astronomer] cannot in any way attain to the true </a:t>
            </a:r>
            <a:r>
              <a:rPr lang="en-US" i="1" dirty="0" smtClean="0">
                <a:latin typeface="+mj-lt"/>
              </a:rPr>
              <a:t>causes,</a:t>
            </a:r>
            <a:r>
              <a:rPr lang="en-US" dirty="0" smtClean="0">
                <a:latin typeface="+mj-lt"/>
              </a:rPr>
              <a:t> </a:t>
            </a:r>
            <a:r>
              <a:rPr lang="en-US" dirty="0">
                <a:latin typeface="+mj-lt"/>
              </a:rPr>
              <a:t>he will adopt whatever suppositions enable the motions [of the celestial bodies] to be computed correctly from the principles of geometry for the future as well as the past… </a:t>
            </a:r>
            <a:r>
              <a:rPr lang="en-US" i="1" dirty="0">
                <a:latin typeface="+mj-lt"/>
              </a:rPr>
              <a:t>These hypotheses need not be true or even probable</a:t>
            </a:r>
            <a:r>
              <a:rPr lang="en-US" dirty="0">
                <a:latin typeface="+mj-lt"/>
              </a:rPr>
              <a:t>. On the contrary, if they provide a calculus consistent with the observations, that is enough</a:t>
            </a:r>
            <a:r>
              <a:rPr lang="en-US" dirty="0" smtClean="0">
                <a:latin typeface="+mj-lt"/>
              </a:rPr>
              <a:t>.</a:t>
            </a:r>
          </a:p>
          <a:p>
            <a:pPr algn="just">
              <a:lnSpc>
                <a:spcPct val="110000"/>
              </a:lnSpc>
              <a:spcAft>
                <a:spcPts val="600"/>
              </a:spcAft>
              <a:defRPr/>
            </a:pPr>
            <a:endParaRPr lang="en-US" dirty="0" smtClean="0">
              <a:latin typeface="+mj-lt"/>
            </a:endParaRPr>
          </a:p>
          <a:p>
            <a:pPr algn="just">
              <a:lnSpc>
                <a:spcPct val="110000"/>
              </a:lnSpc>
              <a:spcAft>
                <a:spcPts val="600"/>
              </a:spcAft>
              <a:defRPr/>
            </a:pPr>
            <a:r>
              <a:rPr lang="en-US" dirty="0" smtClean="0">
                <a:latin typeface="+mj-lt"/>
              </a:rPr>
              <a:t>Andreas Osiander, </a:t>
            </a:r>
            <a:r>
              <a:rPr lang="en-US" i="1" dirty="0" smtClean="0">
                <a:latin typeface="+mj-lt"/>
              </a:rPr>
              <a:t>De Revolutionibus </a:t>
            </a:r>
            <a:r>
              <a:rPr lang="en-US" dirty="0" smtClean="0">
                <a:latin typeface="+mj-lt"/>
              </a:rPr>
              <a:t>(</a:t>
            </a:r>
            <a:r>
              <a:rPr lang="en-US" dirty="0">
                <a:latin typeface="+mj-lt"/>
              </a:rPr>
              <a:t>1543</a:t>
            </a:r>
            <a:r>
              <a:rPr lang="en-US" sz="1600" dirty="0">
                <a:latin typeface="+mn-lt"/>
              </a:rPr>
              <a:t>) </a:t>
            </a:r>
          </a:p>
        </p:txBody>
      </p:sp>
      <p:pic>
        <p:nvPicPr>
          <p:cNvPr id="8" name="Picture 7"/>
          <p:cNvPicPr>
            <a:picLocks noChangeAspect="1"/>
          </p:cNvPicPr>
          <p:nvPr/>
        </p:nvPicPr>
        <p:blipFill>
          <a:blip r:embed="rId2"/>
          <a:stretch>
            <a:fillRect/>
          </a:stretch>
        </p:blipFill>
        <p:spPr>
          <a:xfrm>
            <a:off x="602946" y="2135623"/>
            <a:ext cx="2763371" cy="4229649"/>
          </a:xfrm>
          <a:prstGeom prst="rect">
            <a:avLst/>
          </a:prstGeom>
        </p:spPr>
      </p:pic>
    </p:spTree>
    <p:extLst>
      <p:ext uri="{BB962C8B-B14F-4D97-AF65-F5344CB8AC3E}">
        <p14:creationId xmlns:p14="http://schemas.microsoft.com/office/powerpoint/2010/main" val="33733211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68" y="628081"/>
            <a:ext cx="8119181" cy="1143000"/>
          </a:xfrm>
        </p:spPr>
        <p:txBody>
          <a:bodyPr>
            <a:noAutofit/>
          </a:bodyPr>
          <a:lstStyle/>
          <a:p>
            <a:r>
              <a:rPr lang="en-US" b="1" dirty="0" smtClean="0"/>
              <a:t>The Copernican Theory</a:t>
            </a:r>
            <a:endParaRPr lang="en-US" b="1" dirty="0"/>
          </a:p>
        </p:txBody>
      </p:sp>
      <p:sp>
        <p:nvSpPr>
          <p:cNvPr id="6" name="TextBox 5"/>
          <p:cNvSpPr txBox="1"/>
          <p:nvPr/>
        </p:nvSpPr>
        <p:spPr>
          <a:xfrm>
            <a:off x="495856" y="2271245"/>
            <a:ext cx="8245886" cy="3904146"/>
          </a:xfrm>
          <a:prstGeom prst="rect">
            <a:avLst/>
          </a:prstGeom>
          <a:noFill/>
          <a:ln>
            <a:noFill/>
          </a:ln>
        </p:spPr>
        <p:txBody>
          <a:bodyPr wrap="square" rtlCol="0">
            <a:spAutoFit/>
          </a:bodyPr>
          <a:lstStyle/>
          <a:p>
            <a:pPr>
              <a:lnSpc>
                <a:spcPct val="110000"/>
              </a:lnSpc>
              <a:spcBef>
                <a:spcPts val="600"/>
              </a:spcBef>
            </a:pPr>
            <a:r>
              <a:rPr lang="en-US" dirty="0" smtClean="0">
                <a:latin typeface="+mj-lt"/>
              </a:rPr>
              <a:t>A number of astronomers actually </a:t>
            </a:r>
            <a:r>
              <a:rPr lang="en-US" i="1" dirty="0" smtClean="0">
                <a:latin typeface="+mj-lt"/>
              </a:rPr>
              <a:t>used </a:t>
            </a:r>
            <a:r>
              <a:rPr lang="en-US" dirty="0" smtClean="0">
                <a:latin typeface="+mj-lt"/>
              </a:rPr>
              <a:t>the Copernican system to make calculations of planetary motion in the 16</a:t>
            </a:r>
            <a:r>
              <a:rPr lang="en-US" baseline="30000" dirty="0" smtClean="0">
                <a:latin typeface="+mj-lt"/>
              </a:rPr>
              <a:t>th</a:t>
            </a:r>
            <a:r>
              <a:rPr lang="en-US" dirty="0" smtClean="0">
                <a:latin typeface="+mj-lt"/>
              </a:rPr>
              <a:t> C.</a:t>
            </a:r>
          </a:p>
          <a:p>
            <a:pPr>
              <a:lnSpc>
                <a:spcPct val="110000"/>
              </a:lnSpc>
              <a:spcBef>
                <a:spcPts val="600"/>
              </a:spcBef>
              <a:spcAft>
                <a:spcPts val="1800"/>
              </a:spcAft>
            </a:pPr>
            <a:r>
              <a:rPr lang="en-US" dirty="0" smtClean="0">
                <a:latin typeface="+mj-lt"/>
              </a:rPr>
              <a:t/>
            </a:r>
            <a:br>
              <a:rPr lang="en-US" dirty="0" smtClean="0">
                <a:latin typeface="+mj-lt"/>
              </a:rPr>
            </a:br>
            <a:r>
              <a:rPr lang="en-US" dirty="0" smtClean="0">
                <a:latin typeface="+mj-lt"/>
              </a:rPr>
              <a:t>But they did </a:t>
            </a:r>
            <a:r>
              <a:rPr lang="en-US" i="1" dirty="0" smtClean="0">
                <a:latin typeface="+mj-lt"/>
              </a:rPr>
              <a:t>not</a:t>
            </a:r>
            <a:r>
              <a:rPr lang="en-US" dirty="0" smtClean="0">
                <a:latin typeface="+mj-lt"/>
              </a:rPr>
              <a:t> regarded it as representing the </a:t>
            </a:r>
            <a:r>
              <a:rPr lang="en-US" i="1" dirty="0" smtClean="0">
                <a:latin typeface="+mj-lt"/>
              </a:rPr>
              <a:t>true structure </a:t>
            </a:r>
            <a:r>
              <a:rPr lang="en-US" dirty="0" smtClean="0">
                <a:latin typeface="+mj-lt"/>
              </a:rPr>
              <a:t>of the cosmos </a:t>
            </a:r>
          </a:p>
          <a:p>
            <a:pPr marL="277200" indent="-277200">
              <a:lnSpc>
                <a:spcPct val="110000"/>
              </a:lnSpc>
              <a:spcAft>
                <a:spcPts val="1200"/>
              </a:spcAft>
              <a:buClr>
                <a:schemeClr val="accent1"/>
              </a:buClr>
              <a:buFont typeface="Arial"/>
              <a:buChar char="•"/>
            </a:pPr>
            <a:r>
              <a:rPr lang="en-US" dirty="0" smtClean="0">
                <a:solidFill>
                  <a:schemeClr val="accent6">
                    <a:lumMod val="50000"/>
                  </a:schemeClr>
                </a:solidFill>
                <a:latin typeface="+mj-lt"/>
              </a:rPr>
              <a:t>Philipp Melanchthon (1497-1560)</a:t>
            </a:r>
          </a:p>
          <a:p>
            <a:pPr marL="277200" indent="-277200">
              <a:lnSpc>
                <a:spcPct val="110000"/>
              </a:lnSpc>
              <a:spcAft>
                <a:spcPts val="1200"/>
              </a:spcAft>
              <a:buClr>
                <a:schemeClr val="accent1"/>
              </a:buClr>
              <a:buFont typeface="Arial"/>
              <a:buChar char="•"/>
            </a:pPr>
            <a:r>
              <a:rPr lang="en-US" dirty="0" smtClean="0">
                <a:solidFill>
                  <a:schemeClr val="accent6">
                    <a:lumMod val="50000"/>
                  </a:schemeClr>
                </a:solidFill>
                <a:latin typeface="+mj-lt"/>
              </a:rPr>
              <a:t>Giovani Magini (155-1617) </a:t>
            </a:r>
            <a:endParaRPr lang="en-US" i="1" dirty="0" smtClean="0">
              <a:solidFill>
                <a:schemeClr val="accent6">
                  <a:lumMod val="50000"/>
                </a:schemeClr>
              </a:solidFill>
              <a:latin typeface="+mj-lt"/>
            </a:endParaRPr>
          </a:p>
          <a:p>
            <a:pPr marL="277200" indent="-277200">
              <a:lnSpc>
                <a:spcPct val="110000"/>
              </a:lnSpc>
              <a:spcAft>
                <a:spcPts val="1200"/>
              </a:spcAft>
              <a:buClr>
                <a:schemeClr val="accent1"/>
              </a:buClr>
              <a:buFont typeface="Arial"/>
              <a:buChar char="•"/>
            </a:pPr>
            <a:r>
              <a:rPr lang="en-US" dirty="0" smtClean="0">
                <a:solidFill>
                  <a:schemeClr val="accent6">
                    <a:lumMod val="50000"/>
                  </a:schemeClr>
                </a:solidFill>
                <a:latin typeface="+mj-lt"/>
              </a:rPr>
              <a:t>Erasmus Reinhold (1511-1553) </a:t>
            </a:r>
            <a:endParaRPr lang="en-US" dirty="0" smtClean="0">
              <a:latin typeface="+mj-lt"/>
            </a:endParaRPr>
          </a:p>
          <a:p>
            <a:pPr>
              <a:lnSpc>
                <a:spcPct val="110000"/>
              </a:lnSpc>
              <a:buClr>
                <a:schemeClr val="accent1"/>
              </a:buClr>
            </a:pPr>
            <a:endParaRPr lang="en-US" dirty="0" smtClean="0">
              <a:latin typeface="+mj-lt"/>
            </a:endParaRPr>
          </a:p>
          <a:p>
            <a:pPr>
              <a:lnSpc>
                <a:spcPct val="110000"/>
              </a:lnSpc>
              <a:buClr>
                <a:schemeClr val="accent1"/>
              </a:buClr>
            </a:pPr>
            <a:r>
              <a:rPr lang="en-US" dirty="0" smtClean="0">
                <a:latin typeface="+mj-lt"/>
              </a:rPr>
              <a:t>Reinhold used the Copernican system in his </a:t>
            </a:r>
            <a:r>
              <a:rPr lang="en-US" i="1" dirty="0" smtClean="0">
                <a:latin typeface="+mj-lt"/>
              </a:rPr>
              <a:t>Prutenic tables</a:t>
            </a:r>
            <a:r>
              <a:rPr lang="en-US" dirty="0" smtClean="0">
                <a:latin typeface="+mj-lt"/>
              </a:rPr>
              <a:t> (1551)</a:t>
            </a:r>
          </a:p>
          <a:p>
            <a:pPr marL="277200" indent="-277200">
              <a:lnSpc>
                <a:spcPct val="110000"/>
              </a:lnSpc>
              <a:buClr>
                <a:schemeClr val="accent1"/>
              </a:buClr>
            </a:pPr>
            <a:endParaRPr lang="en-US" dirty="0" smtClean="0">
              <a:latin typeface="+mj-lt"/>
            </a:endParaRPr>
          </a:p>
        </p:txBody>
      </p:sp>
    </p:spTree>
    <p:extLst>
      <p:ext uri="{BB962C8B-B14F-4D97-AF65-F5344CB8AC3E}">
        <p14:creationId xmlns:p14="http://schemas.microsoft.com/office/powerpoint/2010/main" val="164713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244" y="566577"/>
            <a:ext cx="8229600" cy="1143000"/>
          </a:xfrm>
        </p:spPr>
        <p:txBody>
          <a:bodyPr>
            <a:normAutofit/>
          </a:bodyPr>
          <a:lstStyle/>
          <a:p>
            <a:r>
              <a:rPr lang="en-US" b="1" dirty="0" smtClean="0"/>
              <a:t>Galileo Galilei (1564-1642)</a:t>
            </a:r>
            <a:endParaRPr lang="en-US" b="1" dirty="0"/>
          </a:p>
        </p:txBody>
      </p:sp>
      <p:sp>
        <p:nvSpPr>
          <p:cNvPr id="10" name="Rectangle 9"/>
          <p:cNvSpPr/>
          <p:nvPr/>
        </p:nvSpPr>
        <p:spPr>
          <a:xfrm>
            <a:off x="500574" y="1960309"/>
            <a:ext cx="8056226" cy="646331"/>
          </a:xfrm>
          <a:prstGeom prst="rect">
            <a:avLst/>
          </a:prstGeom>
        </p:spPr>
        <p:txBody>
          <a:bodyPr wrap="square">
            <a:spAutoFit/>
          </a:bodyPr>
          <a:lstStyle/>
          <a:p>
            <a:r>
              <a:rPr lang="en-US" dirty="0" smtClean="0">
                <a:solidFill>
                  <a:srgbClr val="000000"/>
                </a:solidFill>
                <a:latin typeface="+mj-lt"/>
              </a:rPr>
              <a:t>In 1609-1613, the Italian mathematician and philosopher, Galileo Gailei made a series of sensational new observations using a telescope</a:t>
            </a:r>
            <a:endParaRPr lang="en-AU" dirty="0" smtClean="0">
              <a:solidFill>
                <a:srgbClr val="000000"/>
              </a:solidFill>
              <a:latin typeface="+mj-lt"/>
            </a:endParaRPr>
          </a:p>
        </p:txBody>
      </p:sp>
      <p:pic>
        <p:nvPicPr>
          <p:cNvPr id="9" name="Picture 8"/>
          <p:cNvPicPr>
            <a:picLocks noChangeAspect="1"/>
          </p:cNvPicPr>
          <p:nvPr/>
        </p:nvPicPr>
        <p:blipFill>
          <a:blip r:embed="rId2"/>
          <a:stretch>
            <a:fillRect/>
          </a:stretch>
        </p:blipFill>
        <p:spPr>
          <a:xfrm>
            <a:off x="4676606" y="2886194"/>
            <a:ext cx="3156421" cy="3558149"/>
          </a:xfrm>
          <a:prstGeom prst="rect">
            <a:avLst/>
          </a:prstGeom>
        </p:spPr>
      </p:pic>
      <p:pic>
        <p:nvPicPr>
          <p:cNvPr id="14" name="Picture 13"/>
          <p:cNvPicPr>
            <a:picLocks noChangeAspect="1"/>
          </p:cNvPicPr>
          <p:nvPr/>
        </p:nvPicPr>
        <p:blipFill>
          <a:blip r:embed="rId3"/>
          <a:stretch>
            <a:fillRect/>
          </a:stretch>
        </p:blipFill>
        <p:spPr>
          <a:xfrm>
            <a:off x="652974" y="2886194"/>
            <a:ext cx="3792026" cy="356710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25573"/>
            <a:ext cx="8229600" cy="1143000"/>
          </a:xfrm>
        </p:spPr>
        <p:txBody>
          <a:bodyPr>
            <a:noAutofit/>
          </a:bodyPr>
          <a:lstStyle/>
          <a:p>
            <a:r>
              <a:rPr lang="en-US" sz="3800" b="1" dirty="0" smtClean="0">
                <a:effectLst/>
              </a:rPr>
              <a:t>New Discoveries in the Heavens</a:t>
            </a:r>
            <a:endParaRPr lang="en-US" sz="3800" b="1" dirty="0"/>
          </a:p>
        </p:txBody>
      </p:sp>
      <p:sp>
        <p:nvSpPr>
          <p:cNvPr id="7" name="Content Placeholder 2"/>
          <p:cNvSpPr>
            <a:spLocks noGrp="1"/>
          </p:cNvSpPr>
          <p:nvPr>
            <p:ph idx="1"/>
          </p:nvPr>
        </p:nvSpPr>
        <p:spPr>
          <a:xfrm>
            <a:off x="457200" y="2071270"/>
            <a:ext cx="8226325" cy="4392254"/>
          </a:xfrm>
        </p:spPr>
        <p:txBody>
          <a:bodyPr>
            <a:noAutofit/>
          </a:bodyPr>
          <a:lstStyle/>
          <a:p>
            <a:pPr marL="90000" indent="-457200">
              <a:lnSpc>
                <a:spcPct val="110000"/>
              </a:lnSpc>
              <a:spcBef>
                <a:spcPts val="3000"/>
              </a:spcBef>
              <a:buFont typeface="Wingdings 2" charset="2"/>
              <a:buNone/>
            </a:pPr>
            <a:r>
              <a:rPr lang="en-US" sz="2000" dirty="0" smtClean="0">
                <a:latin typeface="+mj-lt"/>
              </a:rPr>
              <a:t>Galileo’s observations challenged the terrestrial-celestial distinction.</a:t>
            </a:r>
          </a:p>
          <a:p>
            <a:pPr marL="90000" indent="-457200">
              <a:spcBef>
                <a:spcPts val="3000"/>
              </a:spcBef>
            </a:pPr>
            <a:r>
              <a:rPr lang="en-US" sz="1800" dirty="0" smtClean="0">
                <a:solidFill>
                  <a:srgbClr val="2B4A5E"/>
                </a:solidFill>
                <a:latin typeface="+mj-lt"/>
              </a:rPr>
              <a:t>craters and valleys on the </a:t>
            </a:r>
            <a:br>
              <a:rPr lang="en-US" sz="1800" dirty="0" smtClean="0">
                <a:solidFill>
                  <a:srgbClr val="2B4A5E"/>
                </a:solidFill>
                <a:latin typeface="+mj-lt"/>
              </a:rPr>
            </a:br>
            <a:r>
              <a:rPr lang="en-US" sz="1800" dirty="0" smtClean="0">
                <a:solidFill>
                  <a:srgbClr val="2B4A5E"/>
                </a:solidFill>
                <a:latin typeface="+mj-lt"/>
              </a:rPr>
              <a:t>     the moon (1609)</a:t>
            </a:r>
            <a:endParaRPr lang="en-AU" sz="1800" dirty="0" smtClean="0">
              <a:solidFill>
                <a:srgbClr val="2B4A5E"/>
              </a:solidFill>
              <a:latin typeface="+mj-lt"/>
            </a:endParaRPr>
          </a:p>
          <a:p>
            <a:pPr marL="90000" indent="-457200">
              <a:spcBef>
                <a:spcPts val="3000"/>
              </a:spcBef>
            </a:pPr>
            <a:r>
              <a:rPr lang="en-US" sz="1800" dirty="0" smtClean="0">
                <a:solidFill>
                  <a:srgbClr val="2B4A5E"/>
                </a:solidFill>
                <a:latin typeface="+mj-lt"/>
              </a:rPr>
              <a:t>moons of Jupiter (1609)</a:t>
            </a:r>
            <a:endParaRPr lang="en-AU" sz="1800" dirty="0" smtClean="0">
              <a:solidFill>
                <a:srgbClr val="2B4A5E"/>
              </a:solidFill>
              <a:latin typeface="+mj-lt"/>
            </a:endParaRPr>
          </a:p>
          <a:p>
            <a:pPr marL="90000" indent="-457200">
              <a:spcBef>
                <a:spcPts val="3000"/>
              </a:spcBef>
            </a:pPr>
            <a:r>
              <a:rPr lang="en-US" sz="1800" dirty="0" smtClean="0">
                <a:solidFill>
                  <a:srgbClr val="2B4A5E"/>
                </a:solidFill>
                <a:latin typeface="+mj-lt"/>
              </a:rPr>
              <a:t>phases of Venus (1610)</a:t>
            </a:r>
          </a:p>
          <a:p>
            <a:pPr marL="90000" indent="-457200">
              <a:spcBef>
                <a:spcPts val="3000"/>
              </a:spcBef>
            </a:pPr>
            <a:r>
              <a:rPr lang="en-US" sz="1800" dirty="0" smtClean="0">
                <a:solidFill>
                  <a:srgbClr val="2B4A5E"/>
                </a:solidFill>
                <a:latin typeface="+mj-lt"/>
              </a:rPr>
              <a:t>sunspots (1612) </a:t>
            </a:r>
            <a:endParaRPr lang="en-AU" sz="1800" dirty="0" smtClean="0">
              <a:solidFill>
                <a:srgbClr val="2B4A5E"/>
              </a:solidFill>
              <a:latin typeface="+mj-lt"/>
            </a:endParaRPr>
          </a:p>
          <a:p>
            <a:pPr marL="90000" indent="-457200">
              <a:spcBef>
                <a:spcPts val="3000"/>
              </a:spcBef>
            </a:pPr>
            <a:r>
              <a:rPr lang="en-US" sz="1800" dirty="0" smtClean="0">
                <a:solidFill>
                  <a:srgbClr val="2B4A5E"/>
                </a:solidFill>
                <a:latin typeface="+mj-lt"/>
              </a:rPr>
              <a:t>handles of Saturn (1613)</a:t>
            </a:r>
            <a:endParaRPr lang="en-AU" sz="1800" dirty="0" smtClean="0">
              <a:solidFill>
                <a:srgbClr val="2B4A5E"/>
              </a:solidFill>
              <a:latin typeface="+mj-lt"/>
            </a:endParaRPr>
          </a:p>
          <a:p>
            <a:pPr marL="90000" indent="-457200">
              <a:lnSpc>
                <a:spcPct val="110000"/>
              </a:lnSpc>
              <a:buFont typeface="Wingdings 2" charset="2"/>
              <a:buNone/>
            </a:pPr>
            <a:r>
              <a:rPr lang="en-US" sz="1800" b="1" dirty="0" smtClean="0">
                <a:solidFill>
                  <a:srgbClr val="2B4A5E"/>
                </a:solidFill>
                <a:latin typeface="+mj-lt"/>
              </a:rPr>
              <a:t> </a:t>
            </a:r>
          </a:p>
        </p:txBody>
      </p:sp>
      <p:pic>
        <p:nvPicPr>
          <p:cNvPr id="10" name="Picture 3"/>
          <p:cNvPicPr>
            <a:picLocks noChangeAspect="1"/>
          </p:cNvPicPr>
          <p:nvPr/>
        </p:nvPicPr>
        <p:blipFill>
          <a:blip r:embed="rId2"/>
          <a:srcRect/>
          <a:stretch>
            <a:fillRect/>
          </a:stretch>
        </p:blipFill>
        <p:spPr bwMode="auto">
          <a:xfrm>
            <a:off x="4938209" y="2912775"/>
            <a:ext cx="3448140" cy="3143893"/>
          </a:xfrm>
          <a:prstGeom prst="rect">
            <a:avLst/>
          </a:prstGeom>
          <a:noFill/>
          <a:ln w="9525">
            <a:noFill/>
            <a:miter lim="800000"/>
            <a:headEnd/>
            <a:tailEnd/>
          </a:ln>
        </p:spPr>
      </p:pic>
    </p:spTree>
    <p:extLst>
      <p:ext uri="{BB962C8B-B14F-4D97-AF65-F5344CB8AC3E}">
        <p14:creationId xmlns:p14="http://schemas.microsoft.com/office/powerpoint/2010/main" val="16030309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9055"/>
            <a:ext cx="8229600" cy="1066800"/>
          </a:xfrm>
        </p:spPr>
        <p:txBody>
          <a:bodyPr/>
          <a:lstStyle/>
          <a:p>
            <a:r>
              <a:rPr lang="en-US" b="1" dirty="0" smtClean="0"/>
              <a:t>The Phases of Venus</a:t>
            </a:r>
            <a:endParaRPr lang="en-US" b="1" dirty="0"/>
          </a:p>
        </p:txBody>
      </p:sp>
      <p:pic>
        <p:nvPicPr>
          <p:cNvPr id="4" name="Picture 3"/>
          <p:cNvPicPr>
            <a:picLocks noChangeAspect="1"/>
          </p:cNvPicPr>
          <p:nvPr/>
        </p:nvPicPr>
        <p:blipFill>
          <a:blip r:embed="rId2"/>
          <a:stretch>
            <a:fillRect/>
          </a:stretch>
        </p:blipFill>
        <p:spPr>
          <a:xfrm>
            <a:off x="3904165" y="2454410"/>
            <a:ext cx="4709363" cy="3796324"/>
          </a:xfrm>
          <a:prstGeom prst="rect">
            <a:avLst/>
          </a:prstGeom>
        </p:spPr>
      </p:pic>
      <p:pic>
        <p:nvPicPr>
          <p:cNvPr id="5" name="Picture 4"/>
          <p:cNvPicPr>
            <a:picLocks noChangeAspect="1"/>
          </p:cNvPicPr>
          <p:nvPr/>
        </p:nvPicPr>
        <p:blipFill>
          <a:blip r:embed="rId3"/>
          <a:stretch>
            <a:fillRect/>
          </a:stretch>
        </p:blipFill>
        <p:spPr>
          <a:xfrm>
            <a:off x="569529" y="2454410"/>
            <a:ext cx="3301152" cy="379632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482" y="678094"/>
            <a:ext cx="7747394" cy="1143000"/>
          </a:xfrm>
        </p:spPr>
        <p:txBody>
          <a:bodyPr>
            <a:normAutofit/>
          </a:bodyPr>
          <a:lstStyle/>
          <a:p>
            <a:r>
              <a:rPr lang="en-US" b="1" dirty="0" smtClean="0"/>
              <a:t>The Absence of Stellar Parallax</a:t>
            </a:r>
            <a:endParaRPr lang="en-US" sz="3333" b="1" dirty="0"/>
          </a:p>
        </p:txBody>
      </p:sp>
      <p:pic>
        <p:nvPicPr>
          <p:cNvPr id="6" name="Picture 5"/>
          <p:cNvPicPr>
            <a:picLocks noChangeAspect="1"/>
          </p:cNvPicPr>
          <p:nvPr/>
        </p:nvPicPr>
        <p:blipFill>
          <a:blip r:embed="rId2"/>
          <a:stretch>
            <a:fillRect/>
          </a:stretch>
        </p:blipFill>
        <p:spPr>
          <a:xfrm>
            <a:off x="750812" y="2118937"/>
            <a:ext cx="7747394" cy="3441437"/>
          </a:xfrm>
          <a:prstGeom prst="rect">
            <a:avLst/>
          </a:prstGeom>
          <a:ln>
            <a:noFill/>
          </a:ln>
        </p:spPr>
      </p:pic>
      <p:sp>
        <p:nvSpPr>
          <p:cNvPr id="8" name="Rectangle 7"/>
          <p:cNvSpPr/>
          <p:nvPr/>
        </p:nvSpPr>
        <p:spPr>
          <a:xfrm>
            <a:off x="689162" y="5793290"/>
            <a:ext cx="7908299" cy="711477"/>
          </a:xfrm>
          <a:prstGeom prst="rect">
            <a:avLst/>
          </a:prstGeom>
        </p:spPr>
        <p:txBody>
          <a:bodyPr wrap="square">
            <a:spAutoFit/>
          </a:bodyPr>
          <a:lstStyle/>
          <a:p>
            <a:pPr>
              <a:lnSpc>
                <a:spcPct val="120000"/>
              </a:lnSpc>
            </a:pPr>
            <a:r>
              <a:rPr lang="en-US" sz="1700" dirty="0" smtClean="0">
                <a:latin typeface="+mj-lt"/>
              </a:rPr>
              <a:t>To explain this absence, Copernicans proposed that the stars must be hundreds of times further away than previously assumed.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39756" y="838193"/>
            <a:ext cx="6616700" cy="2413000"/>
          </a:xfrm>
          <a:prstGeom prst="rect">
            <a:avLst/>
          </a:prstGeom>
        </p:spPr>
      </p:pic>
      <p:pic>
        <p:nvPicPr>
          <p:cNvPr id="5" name="Picture 4"/>
          <p:cNvPicPr>
            <a:picLocks noChangeAspect="1"/>
          </p:cNvPicPr>
          <p:nvPr/>
        </p:nvPicPr>
        <p:blipFill>
          <a:blip r:embed="rId3"/>
          <a:stretch>
            <a:fillRect/>
          </a:stretch>
        </p:blipFill>
        <p:spPr>
          <a:xfrm>
            <a:off x="4105668" y="2173694"/>
            <a:ext cx="4605262" cy="4329197"/>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452088" y="3424326"/>
            <a:ext cx="3443973" cy="307856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3648"/>
            <a:ext cx="8229600" cy="1143000"/>
          </a:xfrm>
        </p:spPr>
        <p:txBody>
          <a:bodyPr>
            <a:noAutofit/>
          </a:bodyPr>
          <a:lstStyle/>
          <a:p>
            <a:r>
              <a:rPr lang="en-US" b="1" dirty="0" smtClean="0"/>
              <a:t>Arguments against Copernicanism</a:t>
            </a:r>
            <a:endParaRPr lang="en-US" b="1" dirty="0">
              <a:effectLst/>
            </a:endParaRPr>
          </a:p>
        </p:txBody>
      </p:sp>
      <p:sp>
        <p:nvSpPr>
          <p:cNvPr id="2" name="Content Placeholder 1"/>
          <p:cNvSpPr>
            <a:spLocks noGrp="1"/>
          </p:cNvSpPr>
          <p:nvPr>
            <p:ph idx="1"/>
          </p:nvPr>
        </p:nvSpPr>
        <p:spPr>
          <a:xfrm>
            <a:off x="395550" y="1984495"/>
            <a:ext cx="8291250" cy="4327475"/>
          </a:xfrm>
        </p:spPr>
        <p:txBody>
          <a:bodyPr>
            <a:noAutofit/>
          </a:bodyPr>
          <a:lstStyle/>
          <a:p>
            <a:pPr marL="452628" indent="-342900">
              <a:lnSpc>
                <a:spcPct val="110000"/>
              </a:lnSpc>
              <a:spcBef>
                <a:spcPts val="600"/>
              </a:spcBef>
              <a:buFont typeface="+mj-lt"/>
              <a:buAutoNum type="arabicPeriod"/>
            </a:pPr>
            <a:r>
              <a:rPr lang="en-US" sz="1800" dirty="0" smtClean="0">
                <a:solidFill>
                  <a:srgbClr val="000000"/>
                </a:solidFill>
                <a:latin typeface="+mj-lt"/>
              </a:rPr>
              <a:t>A moving earth violated Aristotelian physics.</a:t>
            </a:r>
          </a:p>
          <a:p>
            <a:pPr marL="452628" indent="-342900">
              <a:lnSpc>
                <a:spcPct val="110000"/>
              </a:lnSpc>
              <a:spcBef>
                <a:spcPts val="600"/>
              </a:spcBef>
              <a:buFont typeface="+mj-lt"/>
              <a:buAutoNum type="arabicPeriod"/>
            </a:pPr>
            <a:endParaRPr lang="en-US" sz="1800" dirty="0" smtClean="0">
              <a:solidFill>
                <a:srgbClr val="000000"/>
              </a:solidFill>
              <a:latin typeface="+mj-lt"/>
            </a:endParaRPr>
          </a:p>
          <a:p>
            <a:pPr marL="452628" indent="-342900">
              <a:lnSpc>
                <a:spcPct val="110000"/>
              </a:lnSpc>
              <a:spcBef>
                <a:spcPts val="600"/>
              </a:spcBef>
              <a:buFont typeface="+mj-lt"/>
              <a:buAutoNum type="arabicPeriod"/>
            </a:pPr>
            <a:r>
              <a:rPr lang="en-US" sz="1800" dirty="0" smtClean="0">
                <a:solidFill>
                  <a:srgbClr val="000000"/>
                </a:solidFill>
                <a:latin typeface="+mj-lt"/>
              </a:rPr>
              <a:t>If the earth is rotating, why does a cannon ball fired directly upward fall to the same spot, and not miles to the west? </a:t>
            </a:r>
          </a:p>
          <a:p>
            <a:pPr marL="452628" indent="-342900">
              <a:lnSpc>
                <a:spcPct val="110000"/>
              </a:lnSpc>
              <a:spcBef>
                <a:spcPts val="600"/>
              </a:spcBef>
              <a:buFont typeface="+mj-lt"/>
              <a:buAutoNum type="arabicPeriod"/>
            </a:pPr>
            <a:endParaRPr lang="en-US" sz="1800" dirty="0" smtClean="0">
              <a:solidFill>
                <a:srgbClr val="000000"/>
              </a:solidFill>
              <a:latin typeface="+mj-lt"/>
            </a:endParaRPr>
          </a:p>
          <a:p>
            <a:pPr marL="452628" indent="-342900">
              <a:lnSpc>
                <a:spcPct val="110000"/>
              </a:lnSpc>
              <a:spcBef>
                <a:spcPts val="600"/>
              </a:spcBef>
              <a:buFont typeface="+mj-lt"/>
              <a:buAutoNum type="arabicPeriod"/>
            </a:pPr>
            <a:r>
              <a:rPr lang="en-US" sz="1800" dirty="0" smtClean="0">
                <a:solidFill>
                  <a:srgbClr val="000000"/>
                </a:solidFill>
                <a:latin typeface="+mj-lt"/>
              </a:rPr>
              <a:t>The “Coriolis effect” (the rotation of the earth should cause a cannon ball fired to the north to deflect to the east)</a:t>
            </a:r>
          </a:p>
          <a:p>
            <a:pPr marL="452628" indent="-342900">
              <a:lnSpc>
                <a:spcPct val="110000"/>
              </a:lnSpc>
              <a:spcBef>
                <a:spcPts val="600"/>
              </a:spcBef>
              <a:buFont typeface="+mj-lt"/>
              <a:buAutoNum type="arabicPeriod"/>
            </a:pPr>
            <a:endParaRPr lang="en-US" sz="1800" dirty="0" smtClean="0">
              <a:solidFill>
                <a:srgbClr val="000000"/>
              </a:solidFill>
              <a:latin typeface="+mj-lt"/>
            </a:endParaRPr>
          </a:p>
          <a:p>
            <a:pPr marL="452628" indent="-342900">
              <a:lnSpc>
                <a:spcPct val="110000"/>
              </a:lnSpc>
              <a:spcBef>
                <a:spcPts val="600"/>
              </a:spcBef>
              <a:buFont typeface="+mj-lt"/>
              <a:buAutoNum type="arabicPeriod"/>
            </a:pPr>
            <a:r>
              <a:rPr lang="en-US" sz="1800" dirty="0" smtClean="0">
                <a:solidFill>
                  <a:srgbClr val="000000"/>
                </a:solidFill>
                <a:latin typeface="+mj-lt"/>
              </a:rPr>
              <a:t>If the does in fact earth move, what is the </a:t>
            </a:r>
            <a:r>
              <a:rPr lang="en-US" sz="1800" i="1" dirty="0" smtClean="0">
                <a:solidFill>
                  <a:srgbClr val="000000"/>
                </a:solidFill>
                <a:latin typeface="+mj-lt"/>
              </a:rPr>
              <a:t>cause</a:t>
            </a:r>
            <a:r>
              <a:rPr lang="en-US" sz="1800" dirty="0" smtClean="0">
                <a:solidFill>
                  <a:srgbClr val="000000"/>
                </a:solidFill>
                <a:latin typeface="+mj-lt"/>
              </a:rPr>
              <a:t> of the earth’s motion?</a:t>
            </a:r>
          </a:p>
          <a:p>
            <a:pPr marL="452628" indent="-342900">
              <a:lnSpc>
                <a:spcPct val="110000"/>
              </a:lnSpc>
              <a:spcBef>
                <a:spcPts val="600"/>
              </a:spcBef>
              <a:buFont typeface="+mj-lt"/>
              <a:buAutoNum type="arabicPeriod"/>
            </a:pPr>
            <a:endParaRPr lang="en-US" sz="1800" dirty="0" smtClean="0">
              <a:latin typeface="+mj-lt"/>
            </a:endParaRPr>
          </a:p>
          <a:p>
            <a:pPr marL="452628" indent="-342900">
              <a:lnSpc>
                <a:spcPct val="110000"/>
              </a:lnSpc>
              <a:spcBef>
                <a:spcPts val="600"/>
              </a:spcBef>
              <a:buFont typeface="+mj-lt"/>
              <a:buAutoNum type="arabicPeriod"/>
            </a:pPr>
            <a:r>
              <a:rPr lang="en-US" sz="1800" dirty="0" smtClean="0">
                <a:latin typeface="+mj-lt"/>
              </a:rPr>
              <a:t>Telescopic observations of the stars showed that they would have to be bigger than the entire planetary system (in a Copernican universe).</a:t>
            </a:r>
          </a:p>
          <a:p>
            <a:pPr>
              <a:lnSpc>
                <a:spcPct val="110000"/>
              </a:lnSpc>
              <a:spcBef>
                <a:spcPts val="600"/>
              </a:spcBef>
            </a:pPr>
            <a:endParaRPr lang="en-US" sz="1800" dirty="0" smtClean="0">
              <a:latin typeface="+mj-lt"/>
            </a:endParaRPr>
          </a:p>
        </p:txBody>
      </p:sp>
    </p:spTree>
    <p:extLst>
      <p:ext uri="{BB962C8B-B14F-4D97-AF65-F5344CB8AC3E}">
        <p14:creationId xmlns:p14="http://schemas.microsoft.com/office/powerpoint/2010/main" val="6147070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926" y="2249424"/>
            <a:ext cx="4867385" cy="4325112"/>
          </a:xfrm>
        </p:spPr>
        <p:txBody>
          <a:bodyPr>
            <a:noAutofit/>
          </a:bodyPr>
          <a:lstStyle/>
          <a:p>
            <a:pPr>
              <a:lnSpc>
                <a:spcPct val="110000"/>
              </a:lnSpc>
            </a:pPr>
            <a:r>
              <a:rPr lang="en-US" sz="1800" dirty="0" smtClean="0">
                <a:latin typeface="+mj-lt"/>
              </a:rPr>
              <a:t>In the Dialogue, Galileo treated the </a:t>
            </a:r>
            <a:r>
              <a:rPr lang="en-US" sz="1800" i="1" dirty="0" smtClean="0">
                <a:latin typeface="+mj-lt"/>
              </a:rPr>
              <a:t>two </a:t>
            </a:r>
            <a:r>
              <a:rPr lang="en-US" sz="1800" dirty="0" smtClean="0">
                <a:latin typeface="+mj-lt"/>
              </a:rPr>
              <a:t>chief world systems: the </a:t>
            </a:r>
            <a:r>
              <a:rPr lang="en-US" sz="1800" i="1" dirty="0" smtClean="0">
                <a:latin typeface="+mj-lt"/>
              </a:rPr>
              <a:t>Ptolemaic</a:t>
            </a:r>
            <a:r>
              <a:rPr lang="en-US" sz="1800" dirty="0" smtClean="0">
                <a:latin typeface="+mj-lt"/>
              </a:rPr>
              <a:t> and the </a:t>
            </a:r>
            <a:r>
              <a:rPr lang="en-US" sz="1800" i="1" dirty="0" smtClean="0">
                <a:latin typeface="+mj-lt"/>
              </a:rPr>
              <a:t>Copernican</a:t>
            </a:r>
            <a:endParaRPr lang="en-US" sz="1800" dirty="0" smtClean="0">
              <a:latin typeface="+mj-lt"/>
            </a:endParaRPr>
          </a:p>
          <a:p>
            <a:pPr>
              <a:lnSpc>
                <a:spcPct val="110000"/>
              </a:lnSpc>
            </a:pPr>
            <a:endParaRPr lang="en-US" sz="1800" dirty="0" smtClean="0">
              <a:latin typeface="+mj-lt"/>
            </a:endParaRPr>
          </a:p>
          <a:p>
            <a:pPr>
              <a:lnSpc>
                <a:spcPct val="110000"/>
              </a:lnSpc>
            </a:pPr>
            <a:r>
              <a:rPr lang="en-US" sz="1800" dirty="0" smtClean="0">
                <a:latin typeface="+mj-lt"/>
              </a:rPr>
              <a:t>But in 1580, the Danish astronomer Tycho Brahe had developed an alternative geo-heliocentric model</a:t>
            </a:r>
          </a:p>
          <a:p>
            <a:pPr>
              <a:lnSpc>
                <a:spcPct val="110000"/>
              </a:lnSpc>
            </a:pPr>
            <a:endParaRPr lang="en-US" sz="1800" dirty="0" smtClean="0">
              <a:latin typeface="+mj-lt"/>
            </a:endParaRPr>
          </a:p>
          <a:p>
            <a:pPr>
              <a:lnSpc>
                <a:spcPct val="110000"/>
              </a:lnSpc>
            </a:pPr>
            <a:r>
              <a:rPr lang="en-US" sz="1800" dirty="0" smtClean="0">
                <a:latin typeface="+mj-lt"/>
              </a:rPr>
              <a:t>By 1630 most Jesuits believed the choice lay between </a:t>
            </a:r>
            <a:r>
              <a:rPr lang="en-US" sz="1800" i="1" dirty="0" smtClean="0">
                <a:latin typeface="+mj-lt"/>
              </a:rPr>
              <a:t>Tycho </a:t>
            </a:r>
            <a:r>
              <a:rPr lang="en-US" sz="1800" dirty="0" smtClean="0">
                <a:latin typeface="+mj-lt"/>
              </a:rPr>
              <a:t>and </a:t>
            </a:r>
            <a:r>
              <a:rPr lang="en-US" sz="1800" i="1" dirty="0" smtClean="0">
                <a:latin typeface="+mj-lt"/>
              </a:rPr>
              <a:t>Copernicus</a:t>
            </a:r>
            <a:r>
              <a:rPr lang="en-US" sz="1800" dirty="0" smtClean="0">
                <a:latin typeface="+mj-lt"/>
              </a:rPr>
              <a:t>.</a:t>
            </a:r>
          </a:p>
          <a:p>
            <a:pPr>
              <a:lnSpc>
                <a:spcPct val="110000"/>
              </a:lnSpc>
            </a:pPr>
            <a:endParaRPr lang="en-US" sz="1800" dirty="0" smtClean="0">
              <a:latin typeface="+mj-lt"/>
            </a:endParaRPr>
          </a:p>
          <a:p>
            <a:pPr>
              <a:lnSpc>
                <a:spcPct val="110000"/>
              </a:lnSpc>
            </a:pPr>
            <a:r>
              <a:rPr lang="en-US" sz="1800" dirty="0" err="1" smtClean="0">
                <a:latin typeface="+mj-lt"/>
              </a:rPr>
              <a:t>Tycho’s</a:t>
            </a:r>
            <a:r>
              <a:rPr lang="en-US" sz="1800" dirty="0" smtClean="0">
                <a:latin typeface="+mj-lt"/>
              </a:rPr>
              <a:t> system was widely endorsed.</a:t>
            </a:r>
          </a:p>
          <a:p>
            <a:pPr algn="just">
              <a:lnSpc>
                <a:spcPct val="110000"/>
              </a:lnSpc>
            </a:pPr>
            <a:endParaRPr lang="en-US" sz="1800" dirty="0" smtClean="0">
              <a:latin typeface="+mj-lt"/>
            </a:endParaRPr>
          </a:p>
          <a:p>
            <a:pPr>
              <a:lnSpc>
                <a:spcPct val="130000"/>
              </a:lnSpc>
              <a:buNone/>
            </a:pPr>
            <a:endParaRPr lang="en-US" sz="1800" dirty="0"/>
          </a:p>
        </p:txBody>
      </p:sp>
      <p:sp>
        <p:nvSpPr>
          <p:cNvPr id="4" name="Title 4"/>
          <p:cNvSpPr>
            <a:spLocks noGrp="1"/>
          </p:cNvSpPr>
          <p:nvPr>
            <p:ph type="title"/>
          </p:nvPr>
        </p:nvSpPr>
        <p:spPr>
          <a:xfrm>
            <a:off x="538418" y="625434"/>
            <a:ext cx="8303325" cy="1143000"/>
          </a:xfrm>
        </p:spPr>
        <p:txBody>
          <a:bodyPr>
            <a:normAutofit/>
          </a:bodyPr>
          <a:lstStyle/>
          <a:p>
            <a:r>
              <a:rPr lang="en-US" sz="3600" b="1" dirty="0" smtClean="0"/>
              <a:t>An Alternative: The Tychonic System</a:t>
            </a:r>
            <a:endParaRPr lang="en-US" sz="3600" b="1" dirty="0"/>
          </a:p>
        </p:txBody>
      </p:sp>
      <p:pic>
        <p:nvPicPr>
          <p:cNvPr id="5" name="Picture 4"/>
          <p:cNvPicPr>
            <a:picLocks noChangeAspect="1"/>
          </p:cNvPicPr>
          <p:nvPr/>
        </p:nvPicPr>
        <p:blipFill>
          <a:blip r:embed="rId2"/>
          <a:stretch>
            <a:fillRect/>
          </a:stretch>
        </p:blipFill>
        <p:spPr>
          <a:xfrm>
            <a:off x="5926766" y="2430410"/>
            <a:ext cx="2448626" cy="377277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850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alphaModFix/>
          </a:blip>
          <a:stretch>
            <a:fillRect/>
          </a:stretch>
        </p:blipFill>
        <p:spPr>
          <a:xfrm>
            <a:off x="1219467" y="243664"/>
            <a:ext cx="6683865" cy="6465436"/>
          </a:xfrm>
          <a:prstGeom prst="rect">
            <a:avLst/>
          </a:prstGeom>
          <a:ln w="19050" cap="flat" cmpd="sng" algn="ctr">
            <a:no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5081"/>
            <a:ext cx="8229600" cy="1066800"/>
          </a:xfrm>
        </p:spPr>
        <p:txBody>
          <a:bodyPr>
            <a:normAutofit/>
          </a:bodyPr>
          <a:lstStyle/>
          <a:p>
            <a:r>
              <a:rPr lang="en-US" b="1" dirty="0" smtClean="0"/>
              <a:t>Galileo’s Theory of the Tides</a:t>
            </a:r>
            <a:endParaRPr lang="en-US" b="1" dirty="0"/>
          </a:p>
        </p:txBody>
      </p:sp>
      <p:pic>
        <p:nvPicPr>
          <p:cNvPr id="5" name="Picture 4"/>
          <p:cNvPicPr>
            <a:picLocks noChangeAspect="1"/>
          </p:cNvPicPr>
          <p:nvPr/>
        </p:nvPicPr>
        <p:blipFill>
          <a:blip r:embed="rId2"/>
          <a:stretch>
            <a:fillRect/>
          </a:stretch>
        </p:blipFill>
        <p:spPr>
          <a:xfrm>
            <a:off x="686891" y="2111135"/>
            <a:ext cx="5095729" cy="3378690"/>
          </a:xfrm>
          <a:prstGeom prst="rect">
            <a:avLst/>
          </a:prstGeom>
          <a:ln>
            <a:solidFill>
              <a:schemeClr val="accent6">
                <a:lumMod val="75000"/>
              </a:schemeClr>
            </a:solidFill>
          </a:ln>
        </p:spPr>
      </p:pic>
      <p:sp>
        <p:nvSpPr>
          <p:cNvPr id="14" name="Rectangle 13"/>
          <p:cNvSpPr/>
          <p:nvPr/>
        </p:nvSpPr>
        <p:spPr>
          <a:xfrm>
            <a:off x="686890" y="5761266"/>
            <a:ext cx="7779399" cy="415498"/>
          </a:xfrm>
          <a:prstGeom prst="rect">
            <a:avLst/>
          </a:prstGeom>
          <a:ln>
            <a:solidFill>
              <a:schemeClr val="tx1"/>
            </a:solidFill>
          </a:ln>
        </p:spPr>
        <p:txBody>
          <a:bodyPr wrap="square">
            <a:spAutoFit/>
          </a:bodyPr>
          <a:lstStyle/>
          <a:p>
            <a:r>
              <a:rPr lang="en-US" sz="2100" b="1" dirty="0" smtClean="0">
                <a:latin typeface="+mj-lt"/>
              </a:rPr>
              <a:t>Conclusion: In 1633 it was </a:t>
            </a:r>
            <a:r>
              <a:rPr lang="en-US" sz="2100" b="1" i="1" dirty="0" smtClean="0">
                <a:latin typeface="+mj-lt"/>
              </a:rPr>
              <a:t>rational </a:t>
            </a:r>
            <a:r>
              <a:rPr lang="en-US" sz="2100" b="1" dirty="0" smtClean="0">
                <a:latin typeface="+mj-lt"/>
              </a:rPr>
              <a:t>to oppose Copernicanism</a:t>
            </a:r>
            <a:endParaRPr lang="en-US" sz="2100" dirty="0">
              <a:latin typeface="+mj-lt"/>
            </a:endParaRPr>
          </a:p>
        </p:txBody>
      </p:sp>
      <p:pic>
        <p:nvPicPr>
          <p:cNvPr id="6" name="Picture 5"/>
          <p:cNvPicPr>
            <a:picLocks noChangeAspect="1"/>
          </p:cNvPicPr>
          <p:nvPr/>
        </p:nvPicPr>
        <p:blipFill>
          <a:blip r:embed="rId3"/>
          <a:srcRect/>
          <a:stretch>
            <a:fillRect/>
          </a:stretch>
        </p:blipFill>
        <p:spPr bwMode="auto">
          <a:xfrm>
            <a:off x="5998171" y="2098923"/>
            <a:ext cx="2468119" cy="340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3713"/>
            <a:ext cx="8229600" cy="1066800"/>
          </a:xfrm>
        </p:spPr>
        <p:txBody>
          <a:bodyPr>
            <a:normAutofit/>
          </a:bodyPr>
          <a:lstStyle/>
          <a:p>
            <a:r>
              <a:rPr lang="en-US" b="1" dirty="0" smtClean="0"/>
              <a:t>The Interpretation of Scripture</a:t>
            </a:r>
            <a:endParaRPr lang="en-US" b="1" dirty="0"/>
          </a:p>
        </p:txBody>
      </p:sp>
      <p:graphicFrame>
        <p:nvGraphicFramePr>
          <p:cNvPr id="5" name="Table 4"/>
          <p:cNvGraphicFramePr>
            <a:graphicFrameLocks noGrp="1"/>
          </p:cNvGraphicFramePr>
          <p:nvPr/>
        </p:nvGraphicFramePr>
        <p:xfrm>
          <a:off x="662702" y="2613267"/>
          <a:ext cx="7687516" cy="3284833"/>
        </p:xfrm>
        <a:graphic>
          <a:graphicData uri="http://schemas.openxmlformats.org/drawingml/2006/table">
            <a:tbl>
              <a:tblPr firstRow="1" bandRow="1">
                <a:tableStyleId>{5C22544A-7EE6-4342-B048-85BDC9FD1C3A}</a:tableStyleId>
              </a:tblPr>
              <a:tblGrid>
                <a:gridCol w="3843758">
                  <a:extLst>
                    <a:ext uri="{9D8B030D-6E8A-4147-A177-3AD203B41FA5}">
                      <a16:colId xmlns:a16="http://schemas.microsoft.com/office/drawing/2014/main" val="20000"/>
                    </a:ext>
                  </a:extLst>
                </a:gridCol>
                <a:gridCol w="3843758">
                  <a:extLst>
                    <a:ext uri="{9D8B030D-6E8A-4147-A177-3AD203B41FA5}">
                      <a16:colId xmlns:a16="http://schemas.microsoft.com/office/drawing/2014/main" val="20001"/>
                    </a:ext>
                  </a:extLst>
                </a:gridCol>
              </a:tblGrid>
              <a:tr h="506047">
                <a:tc>
                  <a:txBody>
                    <a:bodyPr/>
                    <a:lstStyle/>
                    <a:p>
                      <a:r>
                        <a:rPr kumimoji="0" lang="en-US" sz="2000" b="1" kern="1200" dirty="0" smtClean="0">
                          <a:solidFill>
                            <a:schemeClr val="lt1"/>
                          </a:solidFill>
                          <a:latin typeface="+mj-lt"/>
                          <a:ea typeface="+mn-ea"/>
                          <a:cs typeface="+mn-cs"/>
                        </a:rPr>
                        <a:t>     Protestantism</a:t>
                      </a:r>
                      <a:endParaRPr lang="en-US" sz="2000"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000" b="1" kern="1200" dirty="0" smtClean="0">
                          <a:solidFill>
                            <a:schemeClr val="lt1"/>
                          </a:solidFill>
                          <a:latin typeface="+mj-lt"/>
                          <a:ea typeface="+mn-ea"/>
                          <a:cs typeface="+mn-cs"/>
                        </a:rPr>
                        <a:t>     Catholicism</a:t>
                      </a:r>
                    </a:p>
                  </a:txBody>
                  <a:tcPr/>
                </a:tc>
                <a:extLst>
                  <a:ext uri="{0D108BD9-81ED-4DB2-BD59-A6C34878D82A}">
                    <a16:rowId xmlns:a16="http://schemas.microsoft.com/office/drawing/2014/main" val="10000"/>
                  </a:ext>
                </a:extLst>
              </a:tr>
              <a:tr h="2778786">
                <a:tc>
                  <a:txBody>
                    <a:bodyPr/>
                    <a:lstStyle/>
                    <a:p>
                      <a:pPr marL="540000" indent="-367200">
                        <a:spcAft>
                          <a:spcPts val="1200"/>
                        </a:spcAft>
                        <a:buClr>
                          <a:srgbClr val="660066"/>
                        </a:buClr>
                        <a:buFont typeface="Arial"/>
                        <a:buChar char="•"/>
                      </a:pPr>
                      <a:r>
                        <a:rPr kumimoji="0" lang="en-US" sz="1800" i="1" kern="1200" dirty="0" smtClean="0">
                          <a:solidFill>
                            <a:schemeClr val="dk1"/>
                          </a:solidFill>
                          <a:latin typeface="+mj-lt"/>
                          <a:ea typeface="+mn-ea"/>
                          <a:cs typeface="+mn-cs"/>
                        </a:rPr>
                        <a:t>Sola scriptura</a:t>
                      </a:r>
                    </a:p>
                    <a:p>
                      <a:pPr marL="540000" indent="-367200">
                        <a:spcAft>
                          <a:spcPts val="1200"/>
                        </a:spcAft>
                        <a:buClr>
                          <a:srgbClr val="660066"/>
                        </a:buClr>
                        <a:buFont typeface="Arial"/>
                        <a:buChar char="•"/>
                      </a:pPr>
                      <a:r>
                        <a:rPr kumimoji="0" lang="en-US" sz="1800" kern="1200" dirty="0" smtClean="0">
                          <a:solidFill>
                            <a:schemeClr val="dk1"/>
                          </a:solidFill>
                          <a:latin typeface="+mj-lt"/>
                          <a:ea typeface="+mn-ea"/>
                          <a:cs typeface="+mn-cs"/>
                        </a:rPr>
                        <a:t>Rejection of any original infallible authority other </a:t>
                      </a:r>
                      <a:br>
                        <a:rPr kumimoji="0" lang="en-US" sz="1800" kern="1200" dirty="0" smtClean="0">
                          <a:solidFill>
                            <a:schemeClr val="dk1"/>
                          </a:solidFill>
                          <a:latin typeface="+mj-lt"/>
                          <a:ea typeface="+mn-ea"/>
                          <a:cs typeface="+mn-cs"/>
                        </a:rPr>
                      </a:br>
                      <a:r>
                        <a:rPr kumimoji="0" lang="en-US" sz="1800" kern="1200" dirty="0" smtClean="0">
                          <a:solidFill>
                            <a:schemeClr val="dk1"/>
                          </a:solidFill>
                          <a:latin typeface="+mj-lt"/>
                          <a:ea typeface="+mn-ea"/>
                          <a:cs typeface="+mn-cs"/>
                        </a:rPr>
                        <a:t>than the Bible. </a:t>
                      </a:r>
                    </a:p>
                    <a:p>
                      <a:pPr marL="540000" indent="-367200">
                        <a:spcAft>
                          <a:spcPts val="1200"/>
                        </a:spcAft>
                        <a:buClr>
                          <a:srgbClr val="660066"/>
                        </a:buClr>
                        <a:buFont typeface="Arial"/>
                        <a:buChar char="•"/>
                      </a:pPr>
                      <a:r>
                        <a:rPr kumimoji="0" lang="en-US" sz="1800" kern="1200" dirty="0" smtClean="0">
                          <a:solidFill>
                            <a:schemeClr val="dk1"/>
                          </a:solidFill>
                          <a:latin typeface="+mj-lt"/>
                          <a:ea typeface="+mn-ea"/>
                          <a:cs typeface="+mn-cs"/>
                        </a:rPr>
                        <a:t>All secondary authority is derived from the authority </a:t>
                      </a:r>
                      <a:br>
                        <a:rPr kumimoji="0" lang="en-US" sz="1800" kern="1200" dirty="0" smtClean="0">
                          <a:solidFill>
                            <a:schemeClr val="dk1"/>
                          </a:solidFill>
                          <a:latin typeface="+mj-lt"/>
                          <a:ea typeface="+mn-ea"/>
                          <a:cs typeface="+mn-cs"/>
                        </a:rPr>
                      </a:br>
                      <a:r>
                        <a:rPr kumimoji="0" lang="en-US" sz="1800" kern="1200" dirty="0" smtClean="0">
                          <a:solidFill>
                            <a:schemeClr val="dk1"/>
                          </a:solidFill>
                          <a:latin typeface="+mj-lt"/>
                          <a:ea typeface="+mn-ea"/>
                          <a:cs typeface="+mn-cs"/>
                        </a:rPr>
                        <a:t>of the Scriptures</a:t>
                      </a:r>
                      <a:endParaRPr lang="en-US" sz="1600" dirty="0">
                        <a:latin typeface="+mj-lt"/>
                      </a:endParaRPr>
                    </a:p>
                  </a:txBody>
                  <a:tcPr/>
                </a:tc>
                <a:tc>
                  <a:txBody>
                    <a:bodyPr/>
                    <a:lstStyle/>
                    <a:p>
                      <a:pPr marL="540000" indent="-367200">
                        <a:buClr>
                          <a:srgbClr val="660066"/>
                        </a:buClr>
                        <a:buFont typeface="Arial"/>
                        <a:buChar char="•"/>
                      </a:pPr>
                      <a:r>
                        <a:rPr kumimoji="0" lang="en-US" sz="1800" kern="1200" dirty="0" smtClean="0">
                          <a:solidFill>
                            <a:schemeClr val="dk1"/>
                          </a:solidFill>
                          <a:latin typeface="+mj-lt"/>
                          <a:ea typeface="+mn-ea"/>
                          <a:cs typeface="+mn-cs"/>
                        </a:rPr>
                        <a:t>The Patristic tradition</a:t>
                      </a:r>
                    </a:p>
                    <a:p>
                      <a:pPr marL="540000" indent="-367200">
                        <a:buClr>
                          <a:srgbClr val="660066"/>
                        </a:buClr>
                        <a:buFont typeface="Arial"/>
                        <a:buChar char="•"/>
                      </a:pPr>
                      <a:endParaRPr kumimoji="0" lang="en-US" sz="1800" kern="1200" dirty="0" smtClean="0">
                        <a:solidFill>
                          <a:schemeClr val="dk1"/>
                        </a:solidFill>
                        <a:latin typeface="+mj-lt"/>
                        <a:ea typeface="+mn-ea"/>
                        <a:cs typeface="+mn-cs"/>
                      </a:endParaRPr>
                    </a:p>
                    <a:p>
                      <a:pPr marL="540000" indent="-367200">
                        <a:buClr>
                          <a:srgbClr val="660066"/>
                        </a:buClr>
                        <a:buFont typeface="Arial"/>
                        <a:buChar char="•"/>
                      </a:pPr>
                      <a:r>
                        <a:rPr kumimoji="0" lang="en-US" sz="1800" kern="1200" dirty="0" smtClean="0">
                          <a:solidFill>
                            <a:schemeClr val="dk1"/>
                          </a:solidFill>
                          <a:latin typeface="+mj-lt"/>
                          <a:ea typeface="+mn-ea"/>
                          <a:cs typeface="+mn-cs"/>
                        </a:rPr>
                        <a:t>The Church reserves sole authority over the correct interpretation of scripture </a:t>
                      </a:r>
                    </a:p>
                    <a:p>
                      <a:endParaRPr lang="en-US" sz="1600" dirty="0">
                        <a:latin typeface="+mj-lt"/>
                      </a:endParaRPr>
                    </a:p>
                  </a:txBody>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2894"/>
            <a:ext cx="8229600" cy="1066800"/>
          </a:xfrm>
        </p:spPr>
        <p:txBody>
          <a:bodyPr>
            <a:normAutofit fontScale="90000"/>
          </a:bodyPr>
          <a:lstStyle/>
          <a:p>
            <a:r>
              <a:rPr lang="en-US" b="1" dirty="0" smtClean="0"/>
              <a:t>The Decree of the Council of Trent</a:t>
            </a:r>
            <a:endParaRPr lang="en-US" b="1" dirty="0"/>
          </a:p>
        </p:txBody>
      </p:sp>
      <p:sp>
        <p:nvSpPr>
          <p:cNvPr id="4" name="TextBox 3"/>
          <p:cNvSpPr txBox="1"/>
          <p:nvPr/>
        </p:nvSpPr>
        <p:spPr>
          <a:xfrm>
            <a:off x="622830" y="2112503"/>
            <a:ext cx="8027333" cy="4321184"/>
          </a:xfrm>
          <a:prstGeom prst="rect">
            <a:avLst/>
          </a:prstGeom>
          <a:noFill/>
        </p:spPr>
        <p:txBody>
          <a:bodyPr wrap="square" rtlCol="0">
            <a:spAutoFit/>
          </a:bodyPr>
          <a:lstStyle/>
          <a:p>
            <a:pPr algn="just">
              <a:lnSpc>
                <a:spcPct val="130000"/>
              </a:lnSpc>
            </a:pPr>
            <a:r>
              <a:rPr lang="en-US" dirty="0" smtClean="0">
                <a:latin typeface="+mj-lt"/>
              </a:rPr>
              <a:t>Furthermore to control petulant spirits, the Council decrees that, in matters of faith and morals pertaining to the edification of the Christian doctrine, </a:t>
            </a:r>
            <a:r>
              <a:rPr lang="en-US" i="1" dirty="0" smtClean="0">
                <a:latin typeface="+mj-lt"/>
              </a:rPr>
              <a:t>no one, relying on his own judgment and distorting the Sacred Scriptures to his own conceptions, shall dare to interpret them contrary to that sense which Holy Mother Church</a:t>
            </a:r>
            <a:r>
              <a:rPr lang="en-US" dirty="0" smtClean="0">
                <a:latin typeface="+mj-lt"/>
              </a:rPr>
              <a:t>, to whom it belongs to judge of their true sense and meaning, has held and does hold, or even contrary to the unanimous agreement of the Fathers, even though such interpretations should never at any time be published. Those who do otherwise shall be identified by the ordinaries and punished in accordance with the penalties prescribed by law.</a:t>
            </a:r>
            <a:endParaRPr lang="en-AU" dirty="0" smtClean="0">
              <a:latin typeface="+mj-lt"/>
            </a:endParaRPr>
          </a:p>
          <a:p>
            <a:pPr algn="just">
              <a:lnSpc>
                <a:spcPct val="130000"/>
              </a:lnSpc>
            </a:pPr>
            <a:r>
              <a:rPr lang="en-AU" sz="1600" dirty="0" smtClean="0">
                <a:latin typeface="+mj-lt"/>
              </a:rPr>
              <a:t> </a:t>
            </a:r>
          </a:p>
          <a:p>
            <a:pPr algn="just">
              <a:lnSpc>
                <a:spcPct val="130000"/>
              </a:lnSpc>
            </a:pPr>
            <a:r>
              <a:rPr lang="en-AU" sz="1600" dirty="0" smtClean="0">
                <a:latin typeface="+mj-lt"/>
              </a:rPr>
              <a:t>Decrees of the Council of Trent, (1545-1563) Session IV, 8</a:t>
            </a:r>
            <a:r>
              <a:rPr lang="en-AU" sz="1600" baseline="30000" dirty="0" smtClean="0">
                <a:latin typeface="+mj-lt"/>
              </a:rPr>
              <a:t>th</a:t>
            </a:r>
            <a:r>
              <a:rPr lang="en-AU" sz="1600" dirty="0" smtClean="0">
                <a:latin typeface="+mj-lt"/>
              </a:rPr>
              <a:t> April 1546.</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0700"/>
            <a:ext cx="8229600" cy="1066800"/>
          </a:xfrm>
        </p:spPr>
        <p:txBody>
          <a:bodyPr>
            <a:normAutofit fontScale="90000"/>
          </a:bodyPr>
          <a:lstStyle/>
          <a:p>
            <a:r>
              <a:rPr lang="en-US" b="1" dirty="0" smtClean="0"/>
              <a:t>Was Copernicanism Compatible with Scripture?</a:t>
            </a:r>
            <a:endParaRPr lang="en-US" b="1" dirty="0"/>
          </a:p>
        </p:txBody>
      </p:sp>
      <p:sp>
        <p:nvSpPr>
          <p:cNvPr id="3" name="Content Placeholder 2"/>
          <p:cNvSpPr>
            <a:spLocks noGrp="1"/>
          </p:cNvSpPr>
          <p:nvPr>
            <p:ph sz="half" idx="1"/>
          </p:nvPr>
        </p:nvSpPr>
        <p:spPr>
          <a:xfrm>
            <a:off x="268242" y="2395073"/>
            <a:ext cx="8418558" cy="4218390"/>
          </a:xfrm>
        </p:spPr>
        <p:txBody>
          <a:bodyPr>
            <a:noAutofit/>
          </a:bodyPr>
          <a:lstStyle/>
          <a:p>
            <a:pPr>
              <a:lnSpc>
                <a:spcPct val="130000"/>
              </a:lnSpc>
              <a:spcBef>
                <a:spcPts val="0"/>
              </a:spcBef>
              <a:spcAft>
                <a:spcPts val="600"/>
              </a:spcAft>
            </a:pPr>
            <a:r>
              <a:rPr lang="en-US" sz="1800" dirty="0" smtClean="0">
                <a:solidFill>
                  <a:srgbClr val="000000"/>
                </a:solidFill>
                <a:latin typeface="+mj-lt"/>
              </a:rPr>
              <a:t>Geostatism (the stationary earth) agreed with a </a:t>
            </a:r>
            <a:r>
              <a:rPr lang="en-US" sz="1800" i="1" dirty="0" smtClean="0">
                <a:solidFill>
                  <a:srgbClr val="000000"/>
                </a:solidFill>
                <a:latin typeface="+mj-lt"/>
              </a:rPr>
              <a:t>literal interpretation </a:t>
            </a:r>
            <a:r>
              <a:rPr lang="en-US" sz="1800" dirty="0" smtClean="0">
                <a:solidFill>
                  <a:srgbClr val="000000"/>
                </a:solidFill>
                <a:latin typeface="+mj-lt"/>
              </a:rPr>
              <a:t>of Scripture in several places</a:t>
            </a:r>
            <a:endParaRPr lang="en-AU" sz="1800" dirty="0" smtClean="0">
              <a:solidFill>
                <a:srgbClr val="000000"/>
              </a:solidFill>
              <a:latin typeface="+mj-lt"/>
            </a:endParaRPr>
          </a:p>
          <a:p>
            <a:pPr lvl="1">
              <a:lnSpc>
                <a:spcPct val="130000"/>
              </a:lnSpc>
              <a:spcBef>
                <a:spcPts val="0"/>
              </a:spcBef>
              <a:spcAft>
                <a:spcPts val="600"/>
              </a:spcAft>
              <a:buClr>
                <a:schemeClr val="accent6">
                  <a:lumMod val="50000"/>
                </a:schemeClr>
              </a:buClr>
              <a:buFont typeface="Arial"/>
              <a:buChar char="•"/>
            </a:pPr>
            <a:r>
              <a:rPr lang="en-US" sz="1600" dirty="0" smtClean="0">
                <a:solidFill>
                  <a:schemeClr val="accent6">
                    <a:lumMod val="50000"/>
                  </a:schemeClr>
                </a:solidFill>
                <a:latin typeface="+mj-lt"/>
              </a:rPr>
              <a:t>1 Chronicles 16:30</a:t>
            </a:r>
          </a:p>
          <a:p>
            <a:pPr lvl="1">
              <a:lnSpc>
                <a:spcPct val="130000"/>
              </a:lnSpc>
              <a:spcBef>
                <a:spcPts val="0"/>
              </a:spcBef>
              <a:spcAft>
                <a:spcPts val="600"/>
              </a:spcAft>
              <a:buClr>
                <a:schemeClr val="accent6">
                  <a:lumMod val="50000"/>
                </a:schemeClr>
              </a:buClr>
              <a:buFont typeface="Arial"/>
              <a:buChar char="•"/>
            </a:pPr>
            <a:r>
              <a:rPr lang="en-US" sz="1600" dirty="0" smtClean="0">
                <a:solidFill>
                  <a:schemeClr val="accent6">
                    <a:lumMod val="50000"/>
                  </a:schemeClr>
                </a:solidFill>
                <a:latin typeface="+mj-lt"/>
              </a:rPr>
              <a:t>Psalm 93:1</a:t>
            </a:r>
          </a:p>
          <a:p>
            <a:pPr lvl="1">
              <a:lnSpc>
                <a:spcPct val="130000"/>
              </a:lnSpc>
              <a:spcBef>
                <a:spcPts val="0"/>
              </a:spcBef>
              <a:spcAft>
                <a:spcPts val="600"/>
              </a:spcAft>
              <a:buClr>
                <a:schemeClr val="accent6">
                  <a:lumMod val="50000"/>
                </a:schemeClr>
              </a:buClr>
              <a:buFont typeface="Arial"/>
              <a:buChar char="•"/>
            </a:pPr>
            <a:r>
              <a:rPr lang="en-US" sz="1600" dirty="0" smtClean="0">
                <a:solidFill>
                  <a:schemeClr val="accent6">
                    <a:lumMod val="50000"/>
                  </a:schemeClr>
                </a:solidFill>
                <a:latin typeface="+mj-lt"/>
              </a:rPr>
              <a:t>Psalm 96:10</a:t>
            </a:r>
          </a:p>
          <a:p>
            <a:pPr lvl="1">
              <a:lnSpc>
                <a:spcPct val="130000"/>
              </a:lnSpc>
              <a:spcBef>
                <a:spcPts val="0"/>
              </a:spcBef>
              <a:spcAft>
                <a:spcPts val="600"/>
              </a:spcAft>
              <a:buClr>
                <a:schemeClr val="accent6">
                  <a:lumMod val="50000"/>
                </a:schemeClr>
              </a:buClr>
              <a:buFont typeface="Arial"/>
              <a:buChar char="•"/>
            </a:pPr>
            <a:r>
              <a:rPr lang="en-US" sz="1600" dirty="0" smtClean="0">
                <a:solidFill>
                  <a:schemeClr val="accent6">
                    <a:lumMod val="50000"/>
                  </a:schemeClr>
                </a:solidFill>
                <a:latin typeface="+mj-lt"/>
              </a:rPr>
              <a:t>Psalm 104:5</a:t>
            </a:r>
          </a:p>
          <a:p>
            <a:pPr lvl="1">
              <a:lnSpc>
                <a:spcPct val="130000"/>
              </a:lnSpc>
              <a:spcBef>
                <a:spcPts val="0"/>
              </a:spcBef>
              <a:spcAft>
                <a:spcPts val="600"/>
              </a:spcAft>
              <a:buClr>
                <a:schemeClr val="accent6">
                  <a:lumMod val="50000"/>
                </a:schemeClr>
              </a:buClr>
              <a:buFont typeface="Arial"/>
              <a:buChar char="•"/>
            </a:pPr>
            <a:r>
              <a:rPr lang="en-US" sz="1600" dirty="0" smtClean="0">
                <a:solidFill>
                  <a:schemeClr val="accent6">
                    <a:lumMod val="50000"/>
                  </a:schemeClr>
                </a:solidFill>
                <a:latin typeface="+mj-lt"/>
              </a:rPr>
              <a:t>Ecclesiastes 1:5 </a:t>
            </a:r>
          </a:p>
          <a:p>
            <a:pPr lvl="1">
              <a:lnSpc>
                <a:spcPct val="130000"/>
              </a:lnSpc>
              <a:spcBef>
                <a:spcPts val="0"/>
              </a:spcBef>
              <a:spcAft>
                <a:spcPts val="600"/>
              </a:spcAft>
              <a:buClr>
                <a:schemeClr val="accent6">
                  <a:lumMod val="50000"/>
                </a:schemeClr>
              </a:buClr>
              <a:buFont typeface="Arial"/>
              <a:buChar char="•"/>
            </a:pPr>
            <a:r>
              <a:rPr lang="en-US" sz="1600" dirty="0" smtClean="0">
                <a:solidFill>
                  <a:schemeClr val="accent6">
                    <a:lumMod val="50000"/>
                  </a:schemeClr>
                </a:solidFill>
                <a:latin typeface="+mj-lt"/>
              </a:rPr>
              <a:t>Job 26:7 (varied interpretations)</a:t>
            </a:r>
            <a:endParaRPr lang="en-AU" sz="1600" dirty="0" smtClean="0">
              <a:solidFill>
                <a:schemeClr val="accent6">
                  <a:lumMod val="50000"/>
                </a:schemeClr>
              </a:solidFill>
              <a:latin typeface="+mj-lt"/>
            </a:endParaRPr>
          </a:p>
          <a:p>
            <a:pPr>
              <a:lnSpc>
                <a:spcPct val="130000"/>
              </a:lnSpc>
              <a:spcBef>
                <a:spcPts val="0"/>
              </a:spcBef>
              <a:spcAft>
                <a:spcPts val="600"/>
              </a:spcAft>
            </a:pPr>
            <a:endParaRPr lang="en-US" sz="1600" u="sng" dirty="0" smtClean="0">
              <a:solidFill>
                <a:srgbClr val="000000"/>
              </a:solidFill>
              <a:latin typeface="+mj-lt"/>
            </a:endParaRPr>
          </a:p>
          <a:p>
            <a:pPr>
              <a:lnSpc>
                <a:spcPct val="130000"/>
              </a:lnSpc>
              <a:spcBef>
                <a:spcPts val="0"/>
              </a:spcBef>
              <a:spcAft>
                <a:spcPts val="600"/>
              </a:spcAft>
            </a:pPr>
            <a:r>
              <a:rPr lang="en-US" sz="1800" dirty="0" smtClean="0">
                <a:solidFill>
                  <a:srgbClr val="000000"/>
                </a:solidFill>
                <a:latin typeface="+mj-lt"/>
              </a:rPr>
              <a:t>Heliocentrism contradicted the prevailing theological support of the theory</a:t>
            </a:r>
            <a:endParaRPr lang="en-AU" sz="1800" dirty="0" smtClean="0">
              <a:solidFill>
                <a:srgbClr val="000000"/>
              </a:solidFill>
              <a:latin typeface="+mj-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684" y="695448"/>
            <a:ext cx="8229600" cy="1066800"/>
          </a:xfrm>
        </p:spPr>
        <p:txBody>
          <a:bodyPr>
            <a:normAutofit/>
          </a:bodyPr>
          <a:lstStyle/>
          <a:p>
            <a:r>
              <a:rPr lang="en-US" b="1" dirty="0" smtClean="0"/>
              <a:t>Interpreting the Bible Literally?</a:t>
            </a:r>
            <a:endParaRPr lang="en-US" b="1" dirty="0"/>
          </a:p>
        </p:txBody>
      </p:sp>
      <p:sp>
        <p:nvSpPr>
          <p:cNvPr id="3" name="Content Placeholder 2"/>
          <p:cNvSpPr>
            <a:spLocks noGrp="1"/>
          </p:cNvSpPr>
          <p:nvPr>
            <p:ph sz="half" idx="1"/>
          </p:nvPr>
        </p:nvSpPr>
        <p:spPr>
          <a:xfrm>
            <a:off x="383929" y="2127315"/>
            <a:ext cx="4634251" cy="4295668"/>
          </a:xfrm>
        </p:spPr>
        <p:txBody>
          <a:bodyPr>
            <a:normAutofit fontScale="92500" lnSpcReduction="10000"/>
          </a:bodyPr>
          <a:lstStyle/>
          <a:p>
            <a:pPr>
              <a:lnSpc>
                <a:spcPct val="130000"/>
              </a:lnSpc>
            </a:pPr>
            <a:r>
              <a:rPr lang="en-US" sz="1730" dirty="0" smtClean="0">
                <a:latin typeface="+mj-lt"/>
              </a:rPr>
              <a:t>It was generally agreed that some biblical language should be interpreted figuratively</a:t>
            </a:r>
          </a:p>
          <a:p>
            <a:pPr>
              <a:lnSpc>
                <a:spcPct val="130000"/>
              </a:lnSpc>
            </a:pPr>
            <a:endParaRPr lang="en-US" sz="1730" dirty="0" smtClean="0">
              <a:latin typeface="+mj-lt"/>
            </a:endParaRPr>
          </a:p>
          <a:p>
            <a:pPr>
              <a:lnSpc>
                <a:spcPct val="130000"/>
              </a:lnSpc>
            </a:pPr>
            <a:r>
              <a:rPr lang="en-US" sz="1730" dirty="0" smtClean="0">
                <a:latin typeface="+mj-lt"/>
              </a:rPr>
              <a:t>The scriptures refer to </a:t>
            </a:r>
            <a:r>
              <a:rPr lang="en-US" sz="1730" i="1" dirty="0" err="1" smtClean="0">
                <a:latin typeface="+mj-lt"/>
              </a:rPr>
              <a:t>π</a:t>
            </a:r>
            <a:r>
              <a:rPr lang="en-US" sz="1730" dirty="0" smtClean="0">
                <a:latin typeface="+mj-lt"/>
              </a:rPr>
              <a:t> as 3/1 or 21/7. Archimedes showed the ratio is really ≈ 22/7.</a:t>
            </a:r>
          </a:p>
          <a:p>
            <a:pPr>
              <a:lnSpc>
                <a:spcPct val="130000"/>
              </a:lnSpc>
            </a:pPr>
            <a:endParaRPr lang="en-US" sz="1730" dirty="0" smtClean="0">
              <a:latin typeface="+mj-lt"/>
            </a:endParaRPr>
          </a:p>
          <a:p>
            <a:pPr>
              <a:lnSpc>
                <a:spcPct val="130000"/>
              </a:lnSpc>
            </a:pPr>
            <a:r>
              <a:rPr lang="en-US" sz="1730" dirty="0" smtClean="0">
                <a:latin typeface="+mj-lt"/>
              </a:rPr>
              <a:t>There is no reason to think that biblical writers </a:t>
            </a:r>
            <a:r>
              <a:rPr lang="en-US" sz="1730" i="1" dirty="0" smtClean="0">
                <a:latin typeface="+mj-lt"/>
              </a:rPr>
              <a:t>intended</a:t>
            </a:r>
            <a:r>
              <a:rPr lang="en-US" sz="1730" dirty="0" smtClean="0">
                <a:latin typeface="+mj-lt"/>
              </a:rPr>
              <a:t> their words to be taken in an excessively literal fashion. </a:t>
            </a:r>
            <a:endParaRPr lang="en-AU" sz="1730" dirty="0" smtClean="0">
              <a:latin typeface="+mj-lt"/>
            </a:endParaRPr>
          </a:p>
          <a:p>
            <a:pPr>
              <a:lnSpc>
                <a:spcPct val="130000"/>
              </a:lnSpc>
            </a:pPr>
            <a:endParaRPr lang="en-US" sz="1730" dirty="0" smtClean="0">
              <a:latin typeface="+mj-lt"/>
            </a:endParaRPr>
          </a:p>
          <a:p>
            <a:pPr>
              <a:lnSpc>
                <a:spcPct val="130000"/>
              </a:lnSpc>
            </a:pPr>
            <a:r>
              <a:rPr lang="en-US" sz="1730" dirty="0" smtClean="0">
                <a:latin typeface="+mj-lt"/>
              </a:rPr>
              <a:t>Every passage must be dealt with on its own merits.</a:t>
            </a:r>
          </a:p>
          <a:p>
            <a:pPr>
              <a:lnSpc>
                <a:spcPct val="130000"/>
              </a:lnSpc>
            </a:pPr>
            <a:endParaRPr lang="en-US" sz="1730" dirty="0" smtClean="0">
              <a:latin typeface="+mj-lt"/>
            </a:endParaRPr>
          </a:p>
          <a:p>
            <a:pPr>
              <a:buNone/>
            </a:pPr>
            <a:endParaRPr lang="en-US" dirty="0">
              <a:latin typeface="+mj-lt"/>
            </a:endParaRPr>
          </a:p>
        </p:txBody>
      </p:sp>
      <p:pic>
        <p:nvPicPr>
          <p:cNvPr id="4" name="Picture 3"/>
          <p:cNvPicPr>
            <a:picLocks noChangeAspect="1"/>
          </p:cNvPicPr>
          <p:nvPr/>
        </p:nvPicPr>
        <p:blipFill>
          <a:blip r:embed="rId2"/>
          <a:stretch>
            <a:fillRect/>
          </a:stretch>
        </p:blipFill>
        <p:spPr>
          <a:xfrm>
            <a:off x="5438506" y="2268534"/>
            <a:ext cx="3056645" cy="3949154"/>
          </a:xfrm>
          <a:prstGeom prst="rect">
            <a:avLst/>
          </a:prstGeom>
        </p:spPr>
      </p:pic>
      <p:sp>
        <p:nvSpPr>
          <p:cNvPr id="5" name="Rectangle 4"/>
          <p:cNvSpPr/>
          <p:nvPr/>
        </p:nvSpPr>
        <p:spPr>
          <a:xfrm>
            <a:off x="5196676" y="6217688"/>
            <a:ext cx="3587938" cy="307777"/>
          </a:xfrm>
          <a:prstGeom prst="rect">
            <a:avLst/>
          </a:prstGeom>
        </p:spPr>
        <p:txBody>
          <a:bodyPr wrap="square">
            <a:spAutoFit/>
          </a:bodyPr>
          <a:lstStyle/>
          <a:p>
            <a:pPr algn="ctr"/>
            <a:r>
              <a:rPr lang="en-US" sz="1400" b="1" dirty="0" smtClean="0">
                <a:latin typeface="+mj-lt"/>
              </a:rPr>
              <a:t>Grand Duchess Christina (1565-1637)</a:t>
            </a:r>
            <a:endParaRPr lang="en-US" sz="1400" dirty="0">
              <a:latin typeface="+mj-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794535"/>
            <a:ext cx="8229600" cy="1066800"/>
          </a:xfrm>
        </p:spPr>
        <p:txBody>
          <a:bodyPr>
            <a:normAutofit fontScale="90000"/>
          </a:bodyPr>
          <a:lstStyle/>
          <a:p>
            <a:r>
              <a:rPr lang="en-US" b="1" dirty="0" smtClean="0"/>
              <a:t>Galileo’s </a:t>
            </a:r>
            <a:r>
              <a:rPr lang="en-US" b="1" i="1" dirty="0" smtClean="0"/>
              <a:t>Letter to the Grand Duchess Christina </a:t>
            </a:r>
            <a:r>
              <a:rPr lang="en-US" b="1" dirty="0" smtClean="0"/>
              <a:t>(1615)</a:t>
            </a:r>
            <a:endParaRPr lang="en-US" b="1" dirty="0"/>
          </a:p>
        </p:txBody>
      </p:sp>
      <p:sp>
        <p:nvSpPr>
          <p:cNvPr id="9" name="Content Placeholder 2"/>
          <p:cNvSpPr>
            <a:spLocks noGrp="1"/>
          </p:cNvSpPr>
          <p:nvPr>
            <p:ph sz="half" idx="1"/>
          </p:nvPr>
        </p:nvSpPr>
        <p:spPr>
          <a:xfrm>
            <a:off x="428004" y="2321387"/>
            <a:ext cx="8229600" cy="3969859"/>
          </a:xfrm>
        </p:spPr>
        <p:txBody>
          <a:bodyPr>
            <a:normAutofit fontScale="92500" lnSpcReduction="20000"/>
          </a:bodyPr>
          <a:lstStyle/>
          <a:p>
            <a:pPr>
              <a:lnSpc>
                <a:spcPct val="140000"/>
              </a:lnSpc>
              <a:spcBef>
                <a:spcPts val="0"/>
              </a:spcBef>
              <a:spcAft>
                <a:spcPts val="2400"/>
              </a:spcAft>
            </a:pPr>
            <a:r>
              <a:rPr lang="en-US" sz="1600" dirty="0" smtClean="0">
                <a:latin typeface="+mj-lt"/>
              </a:rPr>
              <a:t>God is the author of two books – the book of nature and the book of scripture – which cannot come into conflict with one another</a:t>
            </a:r>
            <a:endParaRPr lang="en-AU" sz="1600" dirty="0" smtClean="0">
              <a:latin typeface="+mj-lt"/>
            </a:endParaRPr>
          </a:p>
          <a:p>
            <a:pPr>
              <a:lnSpc>
                <a:spcPct val="140000"/>
              </a:lnSpc>
              <a:spcBef>
                <a:spcPts val="0"/>
              </a:spcBef>
              <a:spcAft>
                <a:spcPts val="2400"/>
              </a:spcAft>
            </a:pPr>
            <a:r>
              <a:rPr lang="en-US" sz="1600" i="1" dirty="0" smtClean="0">
                <a:latin typeface="+mj-lt"/>
              </a:rPr>
              <a:t>The literal reading – “the unadorned grammatical can lead to error”</a:t>
            </a:r>
            <a:endParaRPr lang="en-AU" sz="1600" dirty="0" smtClean="0">
              <a:latin typeface="+mj-lt"/>
            </a:endParaRPr>
          </a:p>
          <a:p>
            <a:pPr>
              <a:lnSpc>
                <a:spcPct val="140000"/>
              </a:lnSpc>
              <a:spcBef>
                <a:spcPts val="0"/>
              </a:spcBef>
              <a:spcAft>
                <a:spcPts val="2400"/>
              </a:spcAft>
            </a:pPr>
            <a:r>
              <a:rPr lang="en-US" sz="1600" dirty="0" smtClean="0">
                <a:latin typeface="+mj-lt"/>
              </a:rPr>
              <a:t>Appeal to St Augustine: </a:t>
            </a:r>
            <a:r>
              <a:rPr lang="en-US" sz="1600" i="1" dirty="0" smtClean="0">
                <a:latin typeface="+mj-lt"/>
              </a:rPr>
              <a:t>where natural philosophy has evident fact or proof, one should interpret the scriptures accordingly</a:t>
            </a:r>
            <a:r>
              <a:rPr lang="en-US" sz="1600" dirty="0" smtClean="0">
                <a:latin typeface="+mj-lt"/>
              </a:rPr>
              <a:t>.</a:t>
            </a:r>
            <a:endParaRPr lang="en-AU" sz="1600" dirty="0" smtClean="0">
              <a:latin typeface="+mj-lt"/>
            </a:endParaRPr>
          </a:p>
          <a:p>
            <a:pPr>
              <a:lnSpc>
                <a:spcPct val="140000"/>
              </a:lnSpc>
              <a:spcBef>
                <a:spcPts val="0"/>
              </a:spcBef>
              <a:spcAft>
                <a:spcPts val="2400"/>
              </a:spcAft>
            </a:pPr>
            <a:r>
              <a:rPr lang="en-US" sz="1600" dirty="0" smtClean="0">
                <a:latin typeface="+mj-lt"/>
              </a:rPr>
              <a:t>Purpose of the Bible is to teach faith and morals: </a:t>
            </a:r>
            <a:r>
              <a:rPr lang="en-US" sz="1600" i="1" dirty="0" smtClean="0">
                <a:latin typeface="+mj-lt"/>
              </a:rPr>
              <a:t>“The intention of the Holy Spirit is to teach us how to go to heaven, not how the heavens go” </a:t>
            </a:r>
            <a:r>
              <a:rPr lang="en-US" sz="1600" dirty="0" smtClean="0">
                <a:latin typeface="+mj-lt"/>
              </a:rPr>
              <a:t>(Cardinal Baronius)</a:t>
            </a:r>
            <a:endParaRPr lang="en-AU" sz="1600" dirty="0" smtClean="0">
              <a:latin typeface="+mj-lt"/>
            </a:endParaRPr>
          </a:p>
          <a:p>
            <a:pPr>
              <a:lnSpc>
                <a:spcPct val="140000"/>
              </a:lnSpc>
              <a:spcBef>
                <a:spcPts val="0"/>
              </a:spcBef>
              <a:spcAft>
                <a:spcPts val="2400"/>
              </a:spcAft>
            </a:pPr>
            <a:r>
              <a:rPr lang="en-US" sz="1600" dirty="0" smtClean="0">
                <a:latin typeface="+mj-lt"/>
              </a:rPr>
              <a:t>Where the scripture appear to refer to parts of nature, they have to given an ethical and theological interpretation.</a:t>
            </a:r>
            <a:endParaRPr lang="en-US" sz="1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446" y="617393"/>
            <a:ext cx="8384544" cy="1066800"/>
          </a:xfrm>
        </p:spPr>
        <p:txBody>
          <a:bodyPr>
            <a:normAutofit fontScale="90000"/>
          </a:bodyPr>
          <a:lstStyle/>
          <a:p>
            <a:r>
              <a:rPr lang="en-US" b="1" dirty="0" smtClean="0"/>
              <a:t>The Church’s Stance on Heliocentrism</a:t>
            </a:r>
            <a:endParaRPr lang="en-US" b="1" dirty="0"/>
          </a:p>
        </p:txBody>
      </p:sp>
      <p:pic>
        <p:nvPicPr>
          <p:cNvPr id="21" name="Picture 20"/>
          <p:cNvPicPr>
            <a:picLocks noChangeAspect="1"/>
          </p:cNvPicPr>
          <p:nvPr/>
        </p:nvPicPr>
        <p:blipFill>
          <a:blip r:embed="rId2"/>
          <a:stretch>
            <a:fillRect/>
          </a:stretch>
        </p:blipFill>
        <p:spPr>
          <a:xfrm>
            <a:off x="566615" y="1777816"/>
            <a:ext cx="8064162" cy="4233684"/>
          </a:xfrm>
          <a:prstGeom prst="rect">
            <a:avLst/>
          </a:prstGeom>
        </p:spPr>
      </p:pic>
      <p:sp>
        <p:nvSpPr>
          <p:cNvPr id="22" name="Rectangle 21"/>
          <p:cNvSpPr/>
          <p:nvPr/>
        </p:nvSpPr>
        <p:spPr>
          <a:xfrm>
            <a:off x="566614" y="6010794"/>
            <a:ext cx="8064161" cy="400110"/>
          </a:xfrm>
          <a:prstGeom prst="rect">
            <a:avLst/>
          </a:prstGeom>
          <a:solidFill>
            <a:schemeClr val="tx1"/>
          </a:solidFill>
          <a:ln>
            <a:solidFill>
              <a:schemeClr val="bg1"/>
            </a:solidFill>
          </a:ln>
        </p:spPr>
        <p:txBody>
          <a:bodyPr wrap="square">
            <a:spAutoFit/>
          </a:bodyPr>
          <a:lstStyle/>
          <a:p>
            <a:pPr algn="ctr"/>
            <a:r>
              <a:rPr lang="en-US" sz="2000" b="1" dirty="0" smtClean="0">
                <a:solidFill>
                  <a:schemeClr val="bg1"/>
                </a:solidFill>
                <a:latin typeface="+mj-lt"/>
              </a:rPr>
              <a:t>Cardinal Robert Bellarmine (1542-1621)</a:t>
            </a:r>
            <a:endParaRPr lang="en-US" sz="2000" dirty="0">
              <a:solidFill>
                <a:schemeClr val="bg1"/>
              </a:solidFill>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2249424"/>
            <a:ext cx="8395511" cy="4325112"/>
          </a:xfrm>
        </p:spPr>
        <p:txBody>
          <a:bodyPr>
            <a:normAutofit/>
          </a:bodyPr>
          <a:lstStyle/>
          <a:p>
            <a:r>
              <a:rPr lang="en-US" sz="1800" dirty="0" smtClean="0">
                <a:latin typeface="+mj-lt"/>
              </a:rPr>
              <a:t>The </a:t>
            </a:r>
            <a:r>
              <a:rPr lang="en-US" sz="1800" i="1" dirty="0" smtClean="0">
                <a:latin typeface="+mj-lt"/>
              </a:rPr>
              <a:t>religious tradition</a:t>
            </a:r>
            <a:r>
              <a:rPr lang="en-US" sz="1800" dirty="0" smtClean="0">
                <a:latin typeface="+mj-lt"/>
              </a:rPr>
              <a:t>: Roman Catholicism</a:t>
            </a:r>
          </a:p>
          <a:p>
            <a:endParaRPr lang="en-US" sz="1800" dirty="0" smtClean="0">
              <a:latin typeface="+mj-lt"/>
            </a:endParaRPr>
          </a:p>
          <a:p>
            <a:r>
              <a:rPr lang="en-US" sz="1800" dirty="0" smtClean="0">
                <a:latin typeface="+mj-lt"/>
              </a:rPr>
              <a:t>The </a:t>
            </a:r>
            <a:r>
              <a:rPr lang="en-US" sz="1800" i="1" dirty="0" smtClean="0">
                <a:latin typeface="+mj-lt"/>
              </a:rPr>
              <a:t>challenge: </a:t>
            </a:r>
            <a:r>
              <a:rPr lang="en-US" sz="1800" dirty="0" smtClean="0">
                <a:latin typeface="+mj-lt"/>
              </a:rPr>
              <a:t>Heliocentrism? or Protestantism?</a:t>
            </a:r>
          </a:p>
          <a:p>
            <a:endParaRPr lang="en-US" sz="1800" dirty="0" smtClean="0">
              <a:latin typeface="+mj-lt"/>
            </a:endParaRPr>
          </a:p>
          <a:p>
            <a:r>
              <a:rPr lang="en-US" sz="1800" dirty="0" smtClean="0">
                <a:latin typeface="+mj-lt"/>
              </a:rPr>
              <a:t>The </a:t>
            </a:r>
            <a:r>
              <a:rPr lang="en-US" sz="1800" i="1" dirty="0" smtClean="0">
                <a:latin typeface="+mj-lt"/>
              </a:rPr>
              <a:t>stance</a:t>
            </a:r>
            <a:r>
              <a:rPr lang="en-US" sz="1800" dirty="0" smtClean="0">
                <a:latin typeface="+mj-lt"/>
              </a:rPr>
              <a:t> – The injunction of 1616? </a:t>
            </a:r>
          </a:p>
          <a:p>
            <a:endParaRPr lang="en-US" sz="1800" dirty="0" smtClean="0">
              <a:latin typeface="+mj-lt"/>
            </a:endParaRPr>
          </a:p>
          <a:p>
            <a:r>
              <a:rPr lang="en-US" sz="1800" dirty="0" smtClean="0">
                <a:latin typeface="+mj-lt"/>
              </a:rPr>
              <a:t>The publication of </a:t>
            </a:r>
            <a:r>
              <a:rPr lang="en-US" sz="1800" i="1" dirty="0" smtClean="0">
                <a:latin typeface="+mj-lt"/>
              </a:rPr>
              <a:t>The Dialogue on the Two Chief World Systems</a:t>
            </a:r>
            <a:r>
              <a:rPr lang="en-US" sz="1800" dirty="0" smtClean="0">
                <a:latin typeface="+mj-lt"/>
              </a:rPr>
              <a:t> in 1632</a:t>
            </a:r>
          </a:p>
          <a:p>
            <a:endParaRPr lang="en-US" sz="1800" dirty="0" smtClean="0">
              <a:latin typeface="+mj-lt"/>
            </a:endParaRPr>
          </a:p>
          <a:p>
            <a:r>
              <a:rPr lang="en-US" sz="1800" dirty="0" smtClean="0">
                <a:latin typeface="+mj-lt"/>
              </a:rPr>
              <a:t>The </a:t>
            </a:r>
            <a:r>
              <a:rPr lang="en-US" sz="1800" i="1" dirty="0" smtClean="0">
                <a:latin typeface="+mj-lt"/>
              </a:rPr>
              <a:t>action</a:t>
            </a:r>
            <a:r>
              <a:rPr lang="en-US" sz="1800" dirty="0" smtClean="0">
                <a:latin typeface="+mj-lt"/>
              </a:rPr>
              <a:t> – Galileo was tried on the charge of “vehement suspicion of heresy’ in 1633.</a:t>
            </a:r>
          </a:p>
          <a:p>
            <a:endParaRPr lang="en-US" sz="1800" dirty="0" smtClean="0">
              <a:latin typeface="+mj-lt"/>
            </a:endParaRPr>
          </a:p>
          <a:p>
            <a:r>
              <a:rPr lang="en-US" sz="1800" dirty="0" smtClean="0">
                <a:latin typeface="+mj-lt"/>
              </a:rPr>
              <a:t>Each was shaped by </a:t>
            </a:r>
            <a:r>
              <a:rPr lang="en-US" sz="1800" i="1" dirty="0" smtClean="0">
                <a:latin typeface="+mj-lt"/>
              </a:rPr>
              <a:t>contingent historical circumstances</a:t>
            </a:r>
          </a:p>
        </p:txBody>
      </p:sp>
      <p:sp>
        <p:nvSpPr>
          <p:cNvPr id="4" name="Title 1"/>
          <p:cNvSpPr>
            <a:spLocks noGrp="1"/>
          </p:cNvSpPr>
          <p:nvPr>
            <p:ph type="title"/>
          </p:nvPr>
        </p:nvSpPr>
        <p:spPr>
          <a:xfrm>
            <a:off x="457200" y="739739"/>
            <a:ext cx="8229600" cy="1066800"/>
          </a:xfrm>
        </p:spPr>
        <p:txBody>
          <a:bodyPr>
            <a:normAutofit fontScale="90000"/>
          </a:bodyPr>
          <a:lstStyle/>
          <a:p>
            <a:r>
              <a:rPr lang="en-US" b="1" dirty="0" smtClean="0"/>
              <a:t>Unit 4: Religion, Challenge &amp; Change</a:t>
            </a:r>
            <a:endParaRPr lang="en-US"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2694"/>
            <a:ext cx="8229600" cy="1066800"/>
          </a:xfrm>
        </p:spPr>
        <p:txBody>
          <a:bodyPr>
            <a:noAutofit/>
          </a:bodyPr>
          <a:lstStyle/>
          <a:p>
            <a:pPr marL="82296" indent="0">
              <a:lnSpc>
                <a:spcPct val="120000"/>
              </a:lnSpc>
              <a:spcAft>
                <a:spcPts val="600"/>
              </a:spcAft>
            </a:pPr>
            <a:r>
              <a:rPr lang="en-US" sz="3600" b="1" dirty="0" smtClean="0"/>
              <a:t>Bellarmine’s Letter to Foscarini</a:t>
            </a:r>
            <a:endParaRPr lang="en-US" sz="3600" b="1" dirty="0"/>
          </a:p>
        </p:txBody>
      </p:sp>
      <p:sp>
        <p:nvSpPr>
          <p:cNvPr id="3" name="Content Placeholder 2"/>
          <p:cNvSpPr>
            <a:spLocks noGrp="1"/>
          </p:cNvSpPr>
          <p:nvPr>
            <p:ph idx="1"/>
          </p:nvPr>
        </p:nvSpPr>
        <p:spPr>
          <a:xfrm>
            <a:off x="457200" y="2027025"/>
            <a:ext cx="8177169" cy="4233163"/>
          </a:xfrm>
        </p:spPr>
        <p:txBody>
          <a:bodyPr>
            <a:noAutofit/>
          </a:bodyPr>
          <a:lstStyle/>
          <a:p>
            <a:pPr marL="82296" indent="0" algn="just">
              <a:lnSpc>
                <a:spcPct val="120000"/>
              </a:lnSpc>
              <a:spcAft>
                <a:spcPts val="600"/>
              </a:spcAft>
              <a:buNone/>
            </a:pPr>
            <a:r>
              <a:rPr lang="en-US" sz="1600" dirty="0" smtClean="0">
                <a:latin typeface="+mj-lt"/>
              </a:rPr>
              <a:t>[When discussing the Copernican system] you … act prudently </a:t>
            </a:r>
            <a:r>
              <a:rPr lang="en-US" sz="1600" dirty="0">
                <a:latin typeface="+mj-lt"/>
              </a:rPr>
              <a:t>when you content yourselves with speaking </a:t>
            </a:r>
            <a:r>
              <a:rPr lang="en-US" sz="1600" i="1" dirty="0">
                <a:latin typeface="+mj-lt"/>
              </a:rPr>
              <a:t>hypothetically and </a:t>
            </a:r>
            <a:r>
              <a:rPr lang="en-US" sz="1600" i="1" dirty="0" smtClean="0">
                <a:latin typeface="+mj-lt"/>
              </a:rPr>
              <a:t>not absolutely</a:t>
            </a:r>
            <a:r>
              <a:rPr lang="en-US" sz="1600" dirty="0" smtClean="0">
                <a:latin typeface="+mj-lt"/>
              </a:rPr>
              <a:t>…</a:t>
            </a:r>
            <a:r>
              <a:rPr lang="en-US" sz="1600" dirty="0">
                <a:latin typeface="+mj-lt"/>
              </a:rPr>
              <a:t> </a:t>
            </a:r>
            <a:r>
              <a:rPr lang="en-US" sz="1600" dirty="0" smtClean="0">
                <a:latin typeface="+mj-lt"/>
              </a:rPr>
              <a:t> But </a:t>
            </a:r>
            <a:r>
              <a:rPr lang="en-US" sz="1600" dirty="0">
                <a:latin typeface="+mj-lt"/>
              </a:rPr>
              <a:t>to want to affirm that the Sun, </a:t>
            </a:r>
            <a:r>
              <a:rPr lang="en-US" sz="1600" i="1" dirty="0">
                <a:latin typeface="+mj-lt"/>
              </a:rPr>
              <a:t>in very truth</a:t>
            </a:r>
            <a:r>
              <a:rPr lang="en-US" sz="1600" dirty="0">
                <a:latin typeface="+mj-lt"/>
              </a:rPr>
              <a:t>, is at the centre of the universe and only rotates on its axis without traveling from east to west, and that the Earth </a:t>
            </a:r>
            <a:r>
              <a:rPr lang="en-US" sz="1600" dirty="0" smtClean="0">
                <a:latin typeface="+mj-lt"/>
              </a:rPr>
              <a:t>… revolves </a:t>
            </a:r>
            <a:r>
              <a:rPr lang="en-US" sz="1600" dirty="0">
                <a:latin typeface="+mj-lt"/>
              </a:rPr>
              <a:t>very swiftly around the Sun, </a:t>
            </a:r>
            <a:r>
              <a:rPr lang="en-US" sz="1600" i="1" dirty="0">
                <a:latin typeface="+mj-lt"/>
              </a:rPr>
              <a:t>is a very dangerous attitude and one calculated not only to arouse all Scholastic philosophers and theologians but also to injure our hold faith by contradicting the </a:t>
            </a:r>
            <a:r>
              <a:rPr lang="en-US" sz="1600" i="1" dirty="0" smtClean="0">
                <a:latin typeface="+mj-lt"/>
              </a:rPr>
              <a:t>Scriptures</a:t>
            </a:r>
            <a:r>
              <a:rPr lang="en-US" sz="1600" dirty="0" smtClean="0">
                <a:latin typeface="+mj-lt"/>
              </a:rPr>
              <a:t>… [</a:t>
            </a:r>
            <a:r>
              <a:rPr lang="en-US" sz="1600" dirty="0">
                <a:latin typeface="+mj-lt"/>
              </a:rPr>
              <a:t>A]s you know, </a:t>
            </a:r>
            <a:r>
              <a:rPr lang="en-US" sz="1600" i="1" dirty="0">
                <a:latin typeface="+mj-lt"/>
              </a:rPr>
              <a:t>the Council of Trent forbids the interpretation of the Scriptures in a way contrary to the common agreement of the</a:t>
            </a:r>
            <a:r>
              <a:rPr lang="en-US" sz="1600" i="1" dirty="0" smtClean="0">
                <a:latin typeface="+mj-lt"/>
              </a:rPr>
              <a:t> Holy </a:t>
            </a:r>
            <a:r>
              <a:rPr lang="en-US" sz="1600" i="1" dirty="0">
                <a:latin typeface="+mj-lt"/>
              </a:rPr>
              <a:t>Fathers</a:t>
            </a:r>
            <a:r>
              <a:rPr lang="en-US" sz="1600" dirty="0">
                <a:latin typeface="+mj-lt"/>
              </a:rPr>
              <a:t>.  Now if your Reverence will read, not merely the Fathers, but modern commentators on Genesis, the Psalms, Ecclesiastes, and Joshua, you will discover that all agree in interpreting them literally as teaching that the Sun is in the heavens and revolves round the Earth with immense speed and that the Earth is very distant from the heavens, at the centre of the universe, and motionless</a:t>
            </a:r>
            <a:r>
              <a:rPr lang="en-US" sz="1600" dirty="0" smtClean="0">
                <a:latin typeface="+mj-lt"/>
              </a:rPr>
              <a:t>.</a:t>
            </a:r>
          </a:p>
          <a:p>
            <a:pPr marL="82296" indent="0" algn="just">
              <a:lnSpc>
                <a:spcPct val="120000"/>
              </a:lnSpc>
              <a:spcAft>
                <a:spcPts val="600"/>
              </a:spcAft>
              <a:buNone/>
            </a:pPr>
            <a:r>
              <a:rPr lang="en-US" sz="1600" dirty="0" smtClean="0">
                <a:latin typeface="+mj-lt"/>
              </a:rPr>
              <a:t>Bellarmine to Foscarini, 4 April 1615</a:t>
            </a:r>
          </a:p>
        </p:txBody>
      </p:sp>
    </p:spTree>
    <p:extLst>
      <p:ext uri="{BB962C8B-B14F-4D97-AF65-F5344CB8AC3E}">
        <p14:creationId xmlns:p14="http://schemas.microsoft.com/office/powerpoint/2010/main" val="3046632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75869"/>
            <a:ext cx="8229600" cy="4325112"/>
          </a:xfrm>
        </p:spPr>
        <p:txBody>
          <a:bodyPr>
            <a:normAutofit/>
          </a:bodyPr>
          <a:lstStyle/>
          <a:p>
            <a:pPr marL="0" indent="0" algn="just">
              <a:lnSpc>
                <a:spcPct val="130000"/>
              </a:lnSpc>
              <a:buNone/>
            </a:pPr>
            <a:r>
              <a:rPr lang="en-AU" sz="1600" dirty="0" smtClean="0">
                <a:latin typeface="+mj-lt"/>
              </a:rPr>
              <a:t>I say that whenever a true demonstration would be produced that the sun stands in the centre of the world and the earth in the third heaven, and that the sun does not rotate around the earth but the earth around the sun, </a:t>
            </a:r>
            <a:r>
              <a:rPr lang="en-AU" sz="1600" i="1" dirty="0" smtClean="0">
                <a:latin typeface="+mj-lt"/>
              </a:rPr>
              <a:t>then at that time it would be necessary to proceed with great caution in interpreting the scriptures which seem to be contrary, and it would be better to say that we do not understand them than to say that what has been  demonstrated is false</a:t>
            </a:r>
            <a:r>
              <a:rPr lang="en-AU" sz="1600" dirty="0" smtClean="0">
                <a:latin typeface="+mj-lt"/>
              </a:rPr>
              <a:t>. But I do not believe that there is such a demonstration, for it has not been shown to me… I have the greatest doubts about the [possibility of such a demonstration]… And in case of doubt one should not abandon the Sacred Scriptures as interpreted by the Holy Fathers.</a:t>
            </a:r>
          </a:p>
          <a:p>
            <a:pPr marL="0" indent="0" algn="just">
              <a:lnSpc>
                <a:spcPct val="130000"/>
              </a:lnSpc>
              <a:buNone/>
            </a:pPr>
            <a:endParaRPr lang="en-AU" sz="1600" dirty="0" smtClean="0">
              <a:latin typeface="+mj-lt"/>
            </a:endParaRPr>
          </a:p>
          <a:p>
            <a:pPr marL="0" indent="0" algn="just">
              <a:lnSpc>
                <a:spcPct val="130000"/>
              </a:lnSpc>
              <a:buNone/>
            </a:pPr>
            <a:r>
              <a:rPr lang="en-US" sz="1600" dirty="0" smtClean="0">
                <a:latin typeface="+mj-lt"/>
              </a:rPr>
              <a:t>Bellarmine to Foscarini 12 April 1615</a:t>
            </a:r>
            <a:endParaRPr lang="en-AU" sz="1600" dirty="0" smtClean="0">
              <a:latin typeface="+mj-lt"/>
            </a:endParaRPr>
          </a:p>
        </p:txBody>
      </p:sp>
      <p:sp>
        <p:nvSpPr>
          <p:cNvPr id="4" name="Title 1"/>
          <p:cNvSpPr>
            <a:spLocks noGrp="1"/>
          </p:cNvSpPr>
          <p:nvPr>
            <p:ph type="title"/>
          </p:nvPr>
        </p:nvSpPr>
        <p:spPr>
          <a:xfrm>
            <a:off x="457200" y="612694"/>
            <a:ext cx="8229600" cy="1066800"/>
          </a:xfrm>
        </p:spPr>
        <p:txBody>
          <a:bodyPr>
            <a:noAutofit/>
          </a:bodyPr>
          <a:lstStyle/>
          <a:p>
            <a:pPr marL="82296" indent="0">
              <a:lnSpc>
                <a:spcPct val="120000"/>
              </a:lnSpc>
              <a:spcAft>
                <a:spcPts val="600"/>
              </a:spcAft>
            </a:pPr>
            <a:r>
              <a:rPr lang="en-US" sz="3600" b="1" dirty="0" smtClean="0"/>
              <a:t>Bellarmine’s Letter to Foscarini</a:t>
            </a:r>
            <a:endParaRPr lang="en-US" sz="36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60" y="728354"/>
            <a:ext cx="8229600" cy="1066800"/>
          </a:xfrm>
        </p:spPr>
        <p:txBody>
          <a:bodyPr/>
          <a:lstStyle/>
          <a:p>
            <a:r>
              <a:rPr lang="en-US" b="1" dirty="0" smtClean="0"/>
              <a:t>The 1616 Judgment</a:t>
            </a:r>
            <a:endParaRPr lang="en-US" dirty="0"/>
          </a:p>
        </p:txBody>
      </p:sp>
      <p:sp>
        <p:nvSpPr>
          <p:cNvPr id="3" name="Content Placeholder 2"/>
          <p:cNvSpPr>
            <a:spLocks noGrp="1"/>
          </p:cNvSpPr>
          <p:nvPr>
            <p:ph idx="1"/>
          </p:nvPr>
        </p:nvSpPr>
        <p:spPr>
          <a:xfrm>
            <a:off x="457200" y="2222401"/>
            <a:ext cx="8229600" cy="4444802"/>
          </a:xfrm>
        </p:spPr>
        <p:txBody>
          <a:bodyPr>
            <a:normAutofit fontScale="55000" lnSpcReduction="20000"/>
          </a:bodyPr>
          <a:lstStyle/>
          <a:p>
            <a:pPr marL="97200" indent="0">
              <a:lnSpc>
                <a:spcPct val="140000"/>
              </a:lnSpc>
              <a:spcBef>
                <a:spcPts val="600"/>
              </a:spcBef>
              <a:spcAft>
                <a:spcPts val="1800"/>
              </a:spcAft>
              <a:buNone/>
            </a:pPr>
            <a:r>
              <a:rPr lang="en-US" sz="2909" dirty="0" smtClean="0">
                <a:latin typeface="+mj-lt"/>
              </a:rPr>
              <a:t>In early 1616 the matter was referred to “qualifiers”. Their judgment was</a:t>
            </a:r>
          </a:p>
          <a:p>
            <a:pPr algn="just">
              <a:lnSpc>
                <a:spcPct val="140000"/>
              </a:lnSpc>
              <a:spcBef>
                <a:spcPts val="600"/>
              </a:spcBef>
              <a:spcAft>
                <a:spcPts val="1800"/>
              </a:spcAft>
            </a:pPr>
            <a:r>
              <a:rPr lang="en-US" sz="2727" dirty="0" smtClean="0">
                <a:latin typeface="+mj-lt"/>
              </a:rPr>
              <a:t>The proposition that the Sun is stationary at the centre of the universe is "</a:t>
            </a:r>
            <a:r>
              <a:rPr lang="en-US" sz="2727" i="1" dirty="0" smtClean="0">
                <a:latin typeface="+mj-lt"/>
              </a:rPr>
              <a:t>foolish and absurd in philosophy, and formally heretical since it explicitly contradicts in many places the sense of Holy Scripture </a:t>
            </a:r>
            <a:r>
              <a:rPr lang="en-AU" sz="2727" i="1" dirty="0" smtClean="0">
                <a:latin typeface="+mj-lt"/>
              </a:rPr>
              <a:t>according to the proper meaning of the words  according to the common interpretation among the Holy Fathers and of learned theologians</a:t>
            </a:r>
            <a:r>
              <a:rPr lang="en-US" sz="2727" dirty="0" smtClean="0">
                <a:latin typeface="+mj-lt"/>
              </a:rPr>
              <a:t>"</a:t>
            </a:r>
            <a:endParaRPr lang="en-AU" sz="2727" dirty="0" smtClean="0">
              <a:latin typeface="+mj-lt"/>
            </a:endParaRPr>
          </a:p>
          <a:p>
            <a:pPr algn="just">
              <a:lnSpc>
                <a:spcPct val="140000"/>
              </a:lnSpc>
              <a:spcBef>
                <a:spcPts val="600"/>
              </a:spcBef>
              <a:spcAft>
                <a:spcPts val="1800"/>
              </a:spcAft>
            </a:pPr>
            <a:r>
              <a:rPr lang="en-US" sz="2727" dirty="0" smtClean="0">
                <a:latin typeface="+mj-lt"/>
              </a:rPr>
              <a:t>The proposition that the Earth's is not at the centre of the world and is not immobile, but moves as a whole and also with a diurnal motion "</a:t>
            </a:r>
            <a:r>
              <a:rPr lang="en-US" sz="2727" i="1" dirty="0" smtClean="0">
                <a:latin typeface="+mj-lt"/>
              </a:rPr>
              <a:t>receives the same judgment in philosophy; and ... in regard to theological truth it is at least erroneous in faith”</a:t>
            </a:r>
            <a:r>
              <a:rPr lang="en-US" sz="2727" dirty="0" smtClean="0">
                <a:latin typeface="+mj-lt"/>
              </a:rPr>
              <a:t>.</a:t>
            </a:r>
            <a:endParaRPr lang="en-AU" sz="2727" dirty="0" smtClean="0">
              <a:latin typeface="+mj-lt"/>
            </a:endParaRPr>
          </a:p>
          <a:p>
            <a:pPr>
              <a:lnSpc>
                <a:spcPct val="140000"/>
              </a:lnSpc>
              <a:spcBef>
                <a:spcPts val="600"/>
              </a:spcBef>
              <a:spcAft>
                <a:spcPts val="1800"/>
              </a:spcAft>
              <a:buNone/>
            </a:pPr>
            <a:r>
              <a:rPr lang="en-AU" sz="2727" dirty="0" smtClean="0">
                <a:latin typeface="+mj-lt"/>
              </a:rPr>
              <a:t>	Holy Office,  24</a:t>
            </a:r>
            <a:r>
              <a:rPr lang="en-AU" sz="2727" baseline="30000" dirty="0" smtClean="0">
                <a:latin typeface="+mj-lt"/>
              </a:rPr>
              <a:t>th</a:t>
            </a:r>
            <a:r>
              <a:rPr lang="en-AU" sz="2727" dirty="0" smtClean="0">
                <a:latin typeface="+mj-lt"/>
              </a:rPr>
              <a:t> February 1616.</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60" y="728354"/>
            <a:ext cx="8229600" cy="1066800"/>
          </a:xfrm>
        </p:spPr>
        <p:txBody>
          <a:bodyPr>
            <a:normAutofit fontScale="90000"/>
          </a:bodyPr>
          <a:lstStyle/>
          <a:p>
            <a:r>
              <a:rPr lang="en-US" b="1" dirty="0" smtClean="0"/>
              <a:t>The 1616 Injunction Against Galileo</a:t>
            </a:r>
            <a:endParaRPr lang="en-US" dirty="0"/>
          </a:p>
        </p:txBody>
      </p:sp>
      <p:sp>
        <p:nvSpPr>
          <p:cNvPr id="3" name="Content Placeholder 2"/>
          <p:cNvSpPr>
            <a:spLocks noGrp="1"/>
          </p:cNvSpPr>
          <p:nvPr>
            <p:ph idx="1"/>
          </p:nvPr>
        </p:nvSpPr>
        <p:spPr>
          <a:xfrm>
            <a:off x="457200" y="2353542"/>
            <a:ext cx="4818537" cy="3953699"/>
          </a:xfrm>
        </p:spPr>
        <p:txBody>
          <a:bodyPr>
            <a:normAutofit/>
          </a:bodyPr>
          <a:lstStyle/>
          <a:p>
            <a:pPr marL="97200" indent="0" algn="just">
              <a:lnSpc>
                <a:spcPct val="120000"/>
              </a:lnSpc>
              <a:spcAft>
                <a:spcPts val="1800"/>
              </a:spcAft>
              <a:buNone/>
            </a:pPr>
            <a:r>
              <a:rPr lang="en-AU" sz="1730" dirty="0" smtClean="0">
                <a:latin typeface="+mj-lt"/>
              </a:rPr>
              <a:t>The Most Holy Father has ordered the illustrious Cardinal Bellarmine to call before Galileo and to advise him to abandon the said opinion [Copernican theory]; and if he should refuse to obey, the Commissary, before a notary and witnesses,  should impose on him an injunction to abstain completely from teaching or defending that doctrine and opinion or from discussing it;  and if he should not  agree, he is to be imprisoned. </a:t>
            </a:r>
          </a:p>
          <a:p>
            <a:pPr marL="97200" indent="0" algn="just">
              <a:spcAft>
                <a:spcPts val="1800"/>
              </a:spcAft>
              <a:buNone/>
            </a:pPr>
            <a:r>
              <a:rPr lang="en-AU" sz="1600" dirty="0" smtClean="0">
                <a:latin typeface="+mj-lt"/>
              </a:rPr>
              <a:t>Pope Paul V to Cardinal Bellarmine 25 April 1616. </a:t>
            </a:r>
            <a:endParaRPr lang="en-US" sz="1600" dirty="0"/>
          </a:p>
        </p:txBody>
      </p:sp>
      <p:sp>
        <p:nvSpPr>
          <p:cNvPr id="5" name="Rectangle 4"/>
          <p:cNvSpPr/>
          <p:nvPr/>
        </p:nvSpPr>
        <p:spPr>
          <a:xfrm>
            <a:off x="5826859" y="5645346"/>
            <a:ext cx="2921000" cy="307777"/>
          </a:xfrm>
          <a:prstGeom prst="rect">
            <a:avLst/>
          </a:prstGeom>
        </p:spPr>
        <p:txBody>
          <a:bodyPr wrap="square">
            <a:spAutoFit/>
          </a:bodyPr>
          <a:lstStyle/>
          <a:p>
            <a:pPr algn="ctr"/>
            <a:r>
              <a:rPr lang="en-US" sz="1400" b="1" dirty="0" smtClean="0">
                <a:latin typeface="+mj-lt"/>
              </a:rPr>
              <a:t>Pope Paul V (1551-1621)</a:t>
            </a:r>
            <a:endParaRPr lang="en-US" sz="1400" dirty="0">
              <a:latin typeface="+mj-lt"/>
            </a:endParaRPr>
          </a:p>
        </p:txBody>
      </p:sp>
      <p:pic>
        <p:nvPicPr>
          <p:cNvPr id="6" name="Picture 5"/>
          <p:cNvPicPr>
            <a:picLocks noChangeAspect="1"/>
          </p:cNvPicPr>
          <p:nvPr/>
        </p:nvPicPr>
        <p:blipFill>
          <a:blip r:embed="rId2"/>
          <a:stretch>
            <a:fillRect/>
          </a:stretch>
        </p:blipFill>
        <p:spPr>
          <a:xfrm>
            <a:off x="5761814" y="2564309"/>
            <a:ext cx="2986045" cy="304440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840" y="671605"/>
            <a:ext cx="8229600" cy="1066800"/>
          </a:xfrm>
        </p:spPr>
        <p:txBody>
          <a:bodyPr>
            <a:normAutofit/>
          </a:bodyPr>
          <a:lstStyle/>
          <a:p>
            <a:r>
              <a:rPr lang="en-US" b="1" dirty="0" smtClean="0"/>
              <a:t>Three Documents</a:t>
            </a:r>
            <a:endParaRPr lang="en-US" b="1" dirty="0"/>
          </a:p>
        </p:txBody>
      </p:sp>
      <p:sp>
        <p:nvSpPr>
          <p:cNvPr id="3" name="Content Placeholder 2"/>
          <p:cNvSpPr>
            <a:spLocks noGrp="1"/>
          </p:cNvSpPr>
          <p:nvPr>
            <p:ph idx="1"/>
          </p:nvPr>
        </p:nvSpPr>
        <p:spPr>
          <a:xfrm>
            <a:off x="457200" y="2136924"/>
            <a:ext cx="8229600" cy="4121067"/>
          </a:xfrm>
        </p:spPr>
        <p:txBody>
          <a:bodyPr>
            <a:normAutofit/>
          </a:bodyPr>
          <a:lstStyle/>
          <a:p>
            <a:pPr marL="452628" indent="-342900">
              <a:buFont typeface="+mj-lt"/>
              <a:buAutoNum type="arabicPeriod"/>
            </a:pPr>
            <a:r>
              <a:rPr lang="en-AU" sz="1600" dirty="0" smtClean="0">
                <a:solidFill>
                  <a:schemeClr val="tx1"/>
                </a:solidFill>
                <a:latin typeface="+mj-lt"/>
              </a:rPr>
              <a:t>Inquisition minutes note Bellarmine’s official report that Galileo acquiesced when advised of the decision by the Holy Office (</a:t>
            </a:r>
            <a:r>
              <a:rPr lang="en-AU" sz="1600" dirty="0" smtClean="0">
                <a:latin typeface="+mj-lt"/>
              </a:rPr>
              <a:t>3rd March 1616)</a:t>
            </a:r>
            <a:endParaRPr lang="en-AU" sz="1600" dirty="0" smtClean="0">
              <a:solidFill>
                <a:schemeClr val="tx1"/>
              </a:solidFill>
              <a:latin typeface="+mj-lt"/>
            </a:endParaRPr>
          </a:p>
          <a:p>
            <a:pPr marL="452628" indent="-342900">
              <a:buNone/>
            </a:pPr>
            <a:endParaRPr lang="en-AU" sz="1600" dirty="0" smtClean="0">
              <a:solidFill>
                <a:schemeClr val="tx1"/>
              </a:solidFill>
              <a:latin typeface="+mj-lt"/>
            </a:endParaRPr>
          </a:p>
          <a:p>
            <a:pPr marL="452628" indent="-342900">
              <a:buFont typeface="+mj-lt"/>
              <a:buAutoNum type="arabicPeriod"/>
            </a:pPr>
            <a:endParaRPr lang="en-AU" sz="1600" dirty="0" smtClean="0">
              <a:solidFill>
                <a:schemeClr val="tx1"/>
              </a:solidFill>
              <a:latin typeface="+mj-lt"/>
            </a:endParaRPr>
          </a:p>
          <a:p>
            <a:pPr marL="452628" indent="-342900">
              <a:buFont typeface="+mj-lt"/>
              <a:buAutoNum type="arabicPeriod"/>
            </a:pPr>
            <a:r>
              <a:rPr lang="en-AU" sz="1600" dirty="0" smtClean="0">
                <a:solidFill>
                  <a:schemeClr val="tx1"/>
                </a:solidFill>
                <a:latin typeface="+mj-lt"/>
              </a:rPr>
              <a:t>An unsigned (Illegal?) report of the meeting in Rome saying Galileo “</a:t>
            </a:r>
            <a:r>
              <a:rPr lang="en-AU" sz="1600" i="1" dirty="0" smtClean="0">
                <a:solidFill>
                  <a:schemeClr val="tx1"/>
                </a:solidFill>
                <a:latin typeface="+mj-lt"/>
              </a:rPr>
              <a:t>was told not to hold, teach, or defend it in any way whatever, verbally or in writing</a:t>
            </a:r>
            <a:r>
              <a:rPr lang="en-AU" sz="1600" dirty="0" smtClean="0">
                <a:solidFill>
                  <a:schemeClr val="tx1"/>
                </a:solidFill>
                <a:latin typeface="+mj-lt"/>
              </a:rPr>
              <a:t>.” </a:t>
            </a:r>
            <a:br>
              <a:rPr lang="en-AU" sz="1600" dirty="0" smtClean="0">
                <a:solidFill>
                  <a:schemeClr val="tx1"/>
                </a:solidFill>
                <a:latin typeface="+mj-lt"/>
              </a:rPr>
            </a:br>
            <a:r>
              <a:rPr lang="en-AU" sz="1600" dirty="0" smtClean="0">
                <a:solidFill>
                  <a:schemeClr val="tx1"/>
                </a:solidFill>
                <a:latin typeface="+mj-lt"/>
              </a:rPr>
              <a:t/>
            </a:r>
            <a:br>
              <a:rPr lang="en-AU" sz="1600" dirty="0" smtClean="0">
                <a:solidFill>
                  <a:schemeClr val="tx1"/>
                </a:solidFill>
                <a:latin typeface="+mj-lt"/>
              </a:rPr>
            </a:br>
            <a:r>
              <a:rPr lang="en-AU" sz="1600" dirty="0" smtClean="0">
                <a:solidFill>
                  <a:srgbClr val="0000FF"/>
                </a:solidFill>
                <a:latin typeface="+mj-lt"/>
              </a:rPr>
              <a:t>Galileo did </a:t>
            </a:r>
            <a:r>
              <a:rPr lang="en-AU" sz="1600" i="1" dirty="0" smtClean="0">
                <a:solidFill>
                  <a:srgbClr val="0000FF"/>
                </a:solidFill>
                <a:latin typeface="+mj-lt"/>
              </a:rPr>
              <a:t>not </a:t>
            </a:r>
            <a:r>
              <a:rPr lang="en-AU" sz="1600" dirty="0" smtClean="0">
                <a:solidFill>
                  <a:srgbClr val="0000FF"/>
                </a:solidFill>
                <a:latin typeface="+mj-lt"/>
              </a:rPr>
              <a:t>know of the existence of this document. </a:t>
            </a:r>
          </a:p>
          <a:p>
            <a:pPr marL="452628" indent="-342900">
              <a:buNone/>
            </a:pPr>
            <a:endParaRPr lang="en-AU" sz="1600" dirty="0" smtClean="0">
              <a:solidFill>
                <a:schemeClr val="tx1"/>
              </a:solidFill>
              <a:latin typeface="+mj-lt"/>
            </a:endParaRPr>
          </a:p>
          <a:p>
            <a:pPr marL="452628" indent="-342900">
              <a:buFont typeface="+mj-lt"/>
              <a:buAutoNum type="arabicPeriod"/>
            </a:pPr>
            <a:endParaRPr lang="en-US" sz="1600" dirty="0" smtClean="0">
              <a:solidFill>
                <a:schemeClr val="tx1"/>
              </a:solidFill>
              <a:latin typeface="+mj-lt"/>
            </a:endParaRPr>
          </a:p>
          <a:p>
            <a:pPr marL="452628" indent="-342900">
              <a:buFont typeface="+mj-lt"/>
              <a:buAutoNum type="arabicPeriod"/>
            </a:pPr>
            <a:r>
              <a:rPr lang="en-US" sz="1600" dirty="0" smtClean="0">
                <a:solidFill>
                  <a:schemeClr val="tx1"/>
                </a:solidFill>
                <a:latin typeface="+mj-lt"/>
              </a:rPr>
              <a:t>A letter from Bellarmine to </a:t>
            </a:r>
            <a:r>
              <a:rPr lang="en-US" sz="1600" dirty="0" smtClean="0">
                <a:latin typeface="+mj-lt"/>
              </a:rPr>
              <a:t>G</a:t>
            </a:r>
            <a:r>
              <a:rPr lang="en-US" sz="1600" dirty="0" smtClean="0">
                <a:solidFill>
                  <a:schemeClr val="tx1"/>
                </a:solidFill>
                <a:latin typeface="+mj-lt"/>
              </a:rPr>
              <a:t>alileo, stating he could not "hold or defend" the Copernican view, but leaving open whether he was permitted to </a:t>
            </a:r>
            <a:r>
              <a:rPr lang="en-US" sz="1600" i="1" dirty="0" smtClean="0">
                <a:solidFill>
                  <a:schemeClr val="tx1"/>
                </a:solidFill>
                <a:latin typeface="+mj-lt"/>
              </a:rPr>
              <a:t>discuss </a:t>
            </a:r>
            <a:r>
              <a:rPr lang="en-US" sz="1600" dirty="0" smtClean="0">
                <a:solidFill>
                  <a:schemeClr val="tx1"/>
                </a:solidFill>
                <a:latin typeface="+mj-lt"/>
              </a:rPr>
              <a:t>it.</a:t>
            </a:r>
            <a:r>
              <a:rPr lang="en-US" sz="1600" dirty="0" smtClean="0">
                <a:latin typeface="+mj-lt"/>
              </a:rPr>
              <a:t/>
            </a:r>
            <a:br>
              <a:rPr lang="en-US" sz="1600" dirty="0" smtClean="0">
                <a:latin typeface="+mj-lt"/>
              </a:rPr>
            </a:br>
            <a:r>
              <a:rPr lang="en-US" sz="1600" dirty="0" smtClean="0">
                <a:latin typeface="+mj-lt"/>
              </a:rPr>
              <a:t/>
            </a:r>
            <a:br>
              <a:rPr lang="en-US" sz="1600" dirty="0" smtClean="0">
                <a:latin typeface="+mj-lt"/>
              </a:rPr>
            </a:br>
            <a:r>
              <a:rPr lang="en-US" sz="1600" dirty="0" smtClean="0">
                <a:solidFill>
                  <a:srgbClr val="0000FF"/>
                </a:solidFill>
                <a:latin typeface="+mj-lt"/>
              </a:rPr>
              <a:t>The Holy Office did </a:t>
            </a:r>
            <a:r>
              <a:rPr lang="en-US" sz="1600" i="1" dirty="0" smtClean="0">
                <a:solidFill>
                  <a:srgbClr val="0000FF"/>
                </a:solidFill>
                <a:latin typeface="+mj-lt"/>
              </a:rPr>
              <a:t>not </a:t>
            </a:r>
            <a:r>
              <a:rPr lang="en-US" sz="1600" dirty="0" smtClean="0">
                <a:solidFill>
                  <a:srgbClr val="0000FF"/>
                </a:solidFill>
                <a:latin typeface="+mj-lt"/>
              </a:rPr>
              <a:t>know of the existence of this latter until Galileo produced it during the Trial of 1633.</a:t>
            </a:r>
          </a:p>
          <a:p>
            <a:endParaRPr lang="en-US" sz="1600" dirty="0" smtClean="0">
              <a:latin typeface="+mj-lt"/>
            </a:endParaRPr>
          </a:p>
          <a:p>
            <a:endParaRPr lang="en-US" sz="1600" dirty="0" smtClean="0">
              <a:solidFill>
                <a:schemeClr val="tx1"/>
              </a:solidFill>
              <a:latin typeface="+mj-lt"/>
            </a:endParaRPr>
          </a:p>
          <a:p>
            <a:endParaRPr lang="en-AU" sz="1600" dirty="0" smtClean="0">
              <a:solidFill>
                <a:schemeClr val="tx1"/>
              </a:solidFill>
              <a:latin typeface="+mj-lt"/>
            </a:endParaRPr>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804" y="609600"/>
            <a:ext cx="8229600" cy="1066800"/>
          </a:xfrm>
        </p:spPr>
        <p:txBody>
          <a:bodyPr/>
          <a:lstStyle/>
          <a:p>
            <a:r>
              <a:rPr lang="en-US" b="1" dirty="0" smtClean="0"/>
              <a:t>Mixed Messages?</a:t>
            </a:r>
            <a:endParaRPr lang="en-US" b="1" dirty="0"/>
          </a:p>
        </p:txBody>
      </p:sp>
      <p:sp>
        <p:nvSpPr>
          <p:cNvPr id="3" name="Content Placeholder 2"/>
          <p:cNvSpPr>
            <a:spLocks noGrp="1"/>
          </p:cNvSpPr>
          <p:nvPr>
            <p:ph idx="1"/>
          </p:nvPr>
        </p:nvSpPr>
        <p:spPr>
          <a:xfrm>
            <a:off x="457200" y="2249424"/>
            <a:ext cx="4671989" cy="4325112"/>
          </a:xfrm>
        </p:spPr>
        <p:txBody>
          <a:bodyPr>
            <a:normAutofit/>
          </a:bodyPr>
          <a:lstStyle/>
          <a:p>
            <a:r>
              <a:rPr lang="en-US" sz="1800" dirty="0" smtClean="0">
                <a:latin typeface="+mj-lt"/>
              </a:rPr>
              <a:t>In </a:t>
            </a:r>
            <a:r>
              <a:rPr lang="en-AU" sz="1800" dirty="0" smtClean="0">
                <a:latin typeface="+mj-lt"/>
              </a:rPr>
              <a:t>1624 Galileo granted 6 audiences with the new Pope, Urban VIII, his old friend (</a:t>
            </a:r>
            <a:r>
              <a:rPr lang="en-AU" sz="1800" dirty="0" err="1" smtClean="0">
                <a:latin typeface="+mj-lt"/>
              </a:rPr>
              <a:t>Maffeo</a:t>
            </a:r>
            <a:r>
              <a:rPr lang="en-AU" sz="1800" dirty="0" smtClean="0">
                <a:latin typeface="+mj-lt"/>
              </a:rPr>
              <a:t> </a:t>
            </a:r>
            <a:r>
              <a:rPr lang="en-AU" sz="1800" dirty="0" err="1" smtClean="0">
                <a:latin typeface="+mj-lt"/>
              </a:rPr>
              <a:t>Barbernini</a:t>
            </a:r>
            <a:r>
              <a:rPr lang="en-AU" sz="1800" dirty="0" smtClean="0">
                <a:latin typeface="+mj-lt"/>
              </a:rPr>
              <a:t>).  </a:t>
            </a:r>
          </a:p>
          <a:p>
            <a:endParaRPr lang="en-AU" sz="1800" dirty="0" smtClean="0">
              <a:latin typeface="+mj-lt"/>
            </a:endParaRPr>
          </a:p>
          <a:p>
            <a:r>
              <a:rPr lang="en-AU" sz="1800" dirty="0" smtClean="0">
                <a:latin typeface="+mj-lt"/>
              </a:rPr>
              <a:t>Galileo was permitted to </a:t>
            </a:r>
            <a:r>
              <a:rPr lang="en-AU" sz="1800" i="1" dirty="0" smtClean="0">
                <a:latin typeface="+mj-lt"/>
              </a:rPr>
              <a:t>discuss </a:t>
            </a:r>
            <a:r>
              <a:rPr lang="en-AU" sz="1800" dirty="0" smtClean="0">
                <a:latin typeface="+mj-lt"/>
              </a:rPr>
              <a:t>the Copernican view so long as it remained within </a:t>
            </a:r>
            <a:r>
              <a:rPr lang="en-AU" sz="1800" i="1" dirty="0" smtClean="0">
                <a:latin typeface="+mj-lt"/>
              </a:rPr>
              <a:t>mathematical astronomy</a:t>
            </a:r>
            <a:r>
              <a:rPr lang="en-AU" sz="1800" dirty="0" smtClean="0">
                <a:latin typeface="+mj-lt"/>
              </a:rPr>
              <a:t>. </a:t>
            </a:r>
          </a:p>
          <a:p>
            <a:endParaRPr lang="en-AU" sz="1800" dirty="0" smtClean="0">
              <a:latin typeface="+mj-lt"/>
            </a:endParaRPr>
          </a:p>
          <a:p>
            <a:r>
              <a:rPr lang="en-AU" sz="1800" dirty="0" smtClean="0">
                <a:latin typeface="+mj-lt"/>
              </a:rPr>
              <a:t>The Pope reiterated the theological argument that one could never </a:t>
            </a:r>
            <a:r>
              <a:rPr lang="en-AU" sz="1800" i="1" dirty="0" smtClean="0">
                <a:latin typeface="+mj-lt"/>
              </a:rPr>
              <a:t>prove</a:t>
            </a:r>
            <a:r>
              <a:rPr lang="en-AU" sz="1800" dirty="0" smtClean="0">
                <a:latin typeface="+mj-lt"/>
              </a:rPr>
              <a:t> the heliocentric view to be true.</a:t>
            </a:r>
          </a:p>
          <a:p>
            <a:endParaRPr lang="en-AU" sz="1800" dirty="0" smtClean="0">
              <a:latin typeface="+mj-lt"/>
            </a:endParaRPr>
          </a:p>
          <a:p>
            <a:r>
              <a:rPr lang="en-AU" sz="1800" dirty="0" smtClean="0">
                <a:latin typeface="+mj-lt"/>
              </a:rPr>
              <a:t>Galileo began writing </a:t>
            </a:r>
            <a:r>
              <a:rPr lang="en-AU" sz="1800" i="1" dirty="0" smtClean="0">
                <a:latin typeface="+mj-lt"/>
              </a:rPr>
              <a:t>The Dialogue</a:t>
            </a:r>
            <a:r>
              <a:rPr lang="en-AU" sz="1800" dirty="0" smtClean="0">
                <a:latin typeface="+mj-lt"/>
              </a:rPr>
              <a:t>. </a:t>
            </a:r>
            <a:endParaRPr lang="en-US" sz="1800" dirty="0" smtClean="0">
              <a:latin typeface="+mj-lt"/>
            </a:endParaRPr>
          </a:p>
          <a:p>
            <a:endParaRPr lang="en-US" dirty="0"/>
          </a:p>
        </p:txBody>
      </p:sp>
      <p:pic>
        <p:nvPicPr>
          <p:cNvPr id="5" name="Picture 4"/>
          <p:cNvPicPr>
            <a:picLocks noChangeAspect="1"/>
          </p:cNvPicPr>
          <p:nvPr/>
        </p:nvPicPr>
        <p:blipFill>
          <a:blip r:embed="rId2"/>
          <a:stretch>
            <a:fillRect/>
          </a:stretch>
        </p:blipFill>
        <p:spPr>
          <a:xfrm>
            <a:off x="5570014" y="2350024"/>
            <a:ext cx="2879306" cy="3947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556" y="585745"/>
            <a:ext cx="7746949" cy="1195912"/>
          </a:xfrm>
          <a:noFill/>
        </p:spPr>
        <p:txBody>
          <a:bodyPr>
            <a:normAutofit/>
          </a:bodyPr>
          <a:lstStyle/>
          <a:p>
            <a:r>
              <a:rPr lang="en-US" sz="3600" b="1" dirty="0" smtClean="0"/>
              <a:t>The Thirty Years War (1618-1648)</a:t>
            </a:r>
            <a:endParaRPr lang="en-US" sz="3600" b="1" dirty="0"/>
          </a:p>
        </p:txBody>
      </p:sp>
      <p:pic>
        <p:nvPicPr>
          <p:cNvPr id="5" name="Picture 4"/>
          <p:cNvPicPr>
            <a:picLocks noChangeAspect="1"/>
          </p:cNvPicPr>
          <p:nvPr/>
        </p:nvPicPr>
        <p:blipFill>
          <a:blip r:embed="rId2"/>
          <a:stretch>
            <a:fillRect/>
          </a:stretch>
        </p:blipFill>
        <p:spPr>
          <a:xfrm>
            <a:off x="407853" y="1929337"/>
            <a:ext cx="8177432" cy="4071385"/>
          </a:xfrm>
          <a:prstGeom prst="rect">
            <a:avLst/>
          </a:prstGeom>
        </p:spPr>
      </p:pic>
      <p:sp>
        <p:nvSpPr>
          <p:cNvPr id="6" name="Rectangle 5"/>
          <p:cNvSpPr/>
          <p:nvPr/>
        </p:nvSpPr>
        <p:spPr>
          <a:xfrm>
            <a:off x="549556" y="6037355"/>
            <a:ext cx="8255551" cy="338554"/>
          </a:xfrm>
          <a:prstGeom prst="rect">
            <a:avLst/>
          </a:prstGeom>
        </p:spPr>
        <p:txBody>
          <a:bodyPr wrap="square">
            <a:spAutoFit/>
          </a:bodyPr>
          <a:lstStyle/>
          <a:p>
            <a:r>
              <a:rPr lang="en-US" sz="1600" dirty="0" smtClean="0">
                <a:latin typeface="+mj-lt"/>
              </a:rPr>
              <a:t>One of the longest and most destructive conflicts in human history (8 million fatalities)</a:t>
            </a:r>
            <a:endParaRPr lang="en-US" sz="1600" dirty="0">
              <a:latin typeface="+mj-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019" y="671605"/>
            <a:ext cx="8008758" cy="1143000"/>
          </a:xfrm>
        </p:spPr>
        <p:txBody>
          <a:bodyPr>
            <a:normAutofit/>
          </a:bodyPr>
          <a:lstStyle/>
          <a:p>
            <a:r>
              <a:rPr lang="en-US" sz="4000" b="1" dirty="0" smtClean="0"/>
              <a:t>The Turmoil of the </a:t>
            </a:r>
            <a:r>
              <a:rPr lang="en-AU" sz="4000" b="1" dirty="0" smtClean="0"/>
              <a:t>30-Years War</a:t>
            </a:r>
            <a:endParaRPr lang="en-US" sz="4000" b="1" dirty="0"/>
          </a:p>
        </p:txBody>
      </p:sp>
      <p:sp>
        <p:nvSpPr>
          <p:cNvPr id="3" name="Content Placeholder 2"/>
          <p:cNvSpPr>
            <a:spLocks noGrp="1"/>
          </p:cNvSpPr>
          <p:nvPr>
            <p:ph idx="1"/>
          </p:nvPr>
        </p:nvSpPr>
        <p:spPr>
          <a:xfrm>
            <a:off x="506646" y="2100291"/>
            <a:ext cx="8296746" cy="4208422"/>
          </a:xfrm>
        </p:spPr>
        <p:txBody>
          <a:bodyPr>
            <a:noAutofit/>
          </a:bodyPr>
          <a:lstStyle/>
          <a:p>
            <a:pPr>
              <a:lnSpc>
                <a:spcPct val="110000"/>
              </a:lnSpc>
              <a:spcBef>
                <a:spcPts val="600"/>
              </a:spcBef>
            </a:pPr>
            <a:r>
              <a:rPr lang="en-US" sz="1600" dirty="0" smtClean="0">
                <a:latin typeface="+mj-lt"/>
              </a:rPr>
              <a:t>Initially a war between various Protestant and Catholic states in the fragmented Holy Roman Empire, gradually, it developed into a conflict involving most of the great European powers</a:t>
            </a:r>
          </a:p>
          <a:p>
            <a:pPr>
              <a:lnSpc>
                <a:spcPct val="110000"/>
              </a:lnSpc>
              <a:spcBef>
                <a:spcPts val="600"/>
              </a:spcBef>
            </a:pPr>
            <a:endParaRPr lang="en-US" sz="1600" dirty="0" smtClean="0">
              <a:latin typeface="+mj-lt"/>
            </a:endParaRPr>
          </a:p>
          <a:p>
            <a:pPr>
              <a:lnSpc>
                <a:spcPct val="110000"/>
              </a:lnSpc>
              <a:spcBef>
                <a:spcPts val="600"/>
              </a:spcBef>
            </a:pPr>
            <a:r>
              <a:rPr lang="en-US" sz="1600" dirty="0" smtClean="0">
                <a:latin typeface="+mj-lt"/>
              </a:rPr>
              <a:t>Disputes over internal politics and the balance of power increasingly dominated the war. Tensions between France and the Hapsburg powers escalated.</a:t>
            </a:r>
          </a:p>
          <a:p>
            <a:pPr>
              <a:lnSpc>
                <a:spcPct val="110000"/>
              </a:lnSpc>
              <a:spcBef>
                <a:spcPts val="600"/>
              </a:spcBef>
            </a:pPr>
            <a:endParaRPr lang="en-AU" sz="1600" dirty="0" smtClean="0">
              <a:latin typeface="+mj-lt"/>
            </a:endParaRPr>
          </a:p>
          <a:p>
            <a:pPr>
              <a:lnSpc>
                <a:spcPct val="110000"/>
              </a:lnSpc>
              <a:spcBef>
                <a:spcPts val="600"/>
              </a:spcBef>
            </a:pPr>
            <a:r>
              <a:rPr lang="en-AU" sz="1600" dirty="0" smtClean="0">
                <a:latin typeface="+mj-lt"/>
              </a:rPr>
              <a:t>By 1630 Catholicism was on the verge of becoming extinct in Germany. </a:t>
            </a:r>
          </a:p>
          <a:p>
            <a:pPr>
              <a:lnSpc>
                <a:spcPct val="110000"/>
              </a:lnSpc>
              <a:spcBef>
                <a:spcPts val="600"/>
              </a:spcBef>
            </a:pPr>
            <a:endParaRPr lang="en-AU" sz="1600" dirty="0" smtClean="0">
              <a:latin typeface="+mj-lt"/>
            </a:endParaRPr>
          </a:p>
          <a:p>
            <a:pPr>
              <a:lnSpc>
                <a:spcPct val="110000"/>
              </a:lnSpc>
              <a:spcBef>
                <a:spcPts val="600"/>
              </a:spcBef>
            </a:pPr>
            <a:r>
              <a:rPr lang="en-AU" sz="1600" dirty="0" smtClean="0">
                <a:latin typeface="+mj-lt"/>
              </a:rPr>
              <a:t>Pope Urban VIII, elected with support of French Cardinals, was accused of sympathizing with France, which opposed the Empire in the war </a:t>
            </a:r>
          </a:p>
          <a:p>
            <a:pPr>
              <a:lnSpc>
                <a:spcPct val="110000"/>
              </a:lnSpc>
              <a:spcBef>
                <a:spcPts val="600"/>
              </a:spcBef>
            </a:pPr>
            <a:endParaRPr lang="en-US" sz="1600" dirty="0" smtClean="0">
              <a:latin typeface="+mj-lt"/>
            </a:endParaRPr>
          </a:p>
          <a:p>
            <a:pPr>
              <a:lnSpc>
                <a:spcPct val="110000"/>
              </a:lnSpc>
              <a:spcBef>
                <a:spcPts val="600"/>
              </a:spcBef>
            </a:pPr>
            <a:r>
              <a:rPr lang="en-US" sz="1600" dirty="0" smtClean="0">
                <a:latin typeface="+mj-lt"/>
              </a:rPr>
              <a:t>The Spanish ambassador, Cardinal Borgia, threatened to impeach the Pope in 1632. </a:t>
            </a:r>
            <a:endParaRPr lang="en-US" sz="1600" dirty="0">
              <a:latin typeface="+mj-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9496" y="2954427"/>
            <a:ext cx="5683983" cy="3357559"/>
          </a:xfrm>
          <a:prstGeom prst="rect">
            <a:avLst/>
          </a:prstGeom>
        </p:spPr>
      </p:pic>
      <p:sp>
        <p:nvSpPr>
          <p:cNvPr id="5" name="Title 1"/>
          <p:cNvSpPr>
            <a:spLocks noGrp="1"/>
          </p:cNvSpPr>
          <p:nvPr>
            <p:ph type="title"/>
          </p:nvPr>
        </p:nvSpPr>
        <p:spPr>
          <a:xfrm>
            <a:off x="470712" y="662448"/>
            <a:ext cx="8229600" cy="1066800"/>
          </a:xfrm>
        </p:spPr>
        <p:txBody>
          <a:bodyPr>
            <a:noAutofit/>
          </a:bodyPr>
          <a:lstStyle/>
          <a:p>
            <a:r>
              <a:rPr lang="en-US" sz="3600" b="1" dirty="0" smtClean="0"/>
              <a:t>The Trial of 1633</a:t>
            </a:r>
            <a:endParaRPr lang="en-US" sz="3600" b="1" dirty="0"/>
          </a:p>
        </p:txBody>
      </p:sp>
      <p:sp>
        <p:nvSpPr>
          <p:cNvPr id="6" name="TextBox 5"/>
          <p:cNvSpPr txBox="1"/>
          <p:nvPr/>
        </p:nvSpPr>
        <p:spPr>
          <a:xfrm>
            <a:off x="443867" y="1984967"/>
            <a:ext cx="8038953" cy="646331"/>
          </a:xfrm>
          <a:prstGeom prst="rect">
            <a:avLst/>
          </a:prstGeom>
          <a:noFill/>
        </p:spPr>
        <p:txBody>
          <a:bodyPr wrap="square" rtlCol="0">
            <a:spAutoFit/>
          </a:bodyPr>
          <a:lstStyle/>
          <a:p>
            <a:r>
              <a:rPr lang="en-US" dirty="0" smtClean="0">
                <a:latin typeface="+mj-lt"/>
              </a:rPr>
              <a:t>The publication of the </a:t>
            </a:r>
            <a:r>
              <a:rPr lang="en-US" i="1" dirty="0" smtClean="0">
                <a:latin typeface="+mj-lt"/>
              </a:rPr>
              <a:t>Dialogue </a:t>
            </a:r>
            <a:r>
              <a:rPr lang="en-US" dirty="0" smtClean="0">
                <a:latin typeface="+mj-lt"/>
              </a:rPr>
              <a:t>deeply angered the Pope. Galileo was duly summoned to Rome to answer the charge of “vehement suspicion of heresy”</a:t>
            </a:r>
            <a:endParaRPr lang="en-US" i="1" dirty="0">
              <a:latin typeface="+mj-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705" y="533008"/>
            <a:ext cx="7498080" cy="1143000"/>
          </a:xfrm>
        </p:spPr>
        <p:txBody>
          <a:bodyPr>
            <a:normAutofit/>
          </a:bodyPr>
          <a:lstStyle/>
          <a:p>
            <a:r>
              <a:rPr lang="en-US" sz="3600" b="1" dirty="0" smtClean="0"/>
              <a:t>The Downfall of Galileo</a:t>
            </a:r>
            <a:endParaRPr lang="en-US" sz="3600" b="1" dirty="0"/>
          </a:p>
        </p:txBody>
      </p:sp>
      <p:sp>
        <p:nvSpPr>
          <p:cNvPr id="3" name="Content Placeholder 2"/>
          <p:cNvSpPr>
            <a:spLocks noGrp="1"/>
          </p:cNvSpPr>
          <p:nvPr>
            <p:ph idx="1"/>
          </p:nvPr>
        </p:nvSpPr>
        <p:spPr>
          <a:xfrm>
            <a:off x="323586" y="1978181"/>
            <a:ext cx="8442813" cy="4694381"/>
          </a:xfrm>
        </p:spPr>
        <p:txBody>
          <a:bodyPr>
            <a:noAutofit/>
          </a:bodyPr>
          <a:lstStyle/>
          <a:p>
            <a:pPr algn="just">
              <a:lnSpc>
                <a:spcPct val="110000"/>
              </a:lnSpc>
              <a:spcBef>
                <a:spcPts val="0"/>
              </a:spcBef>
              <a:spcAft>
                <a:spcPts val="900"/>
              </a:spcAft>
            </a:pPr>
            <a:r>
              <a:rPr lang="en-AU" sz="1600" dirty="0" smtClean="0">
                <a:latin typeface="+mj-lt"/>
              </a:rPr>
              <a:t>Punishing Galileo would send a highly visible message. </a:t>
            </a:r>
            <a:r>
              <a:rPr lang="en-AU" sz="1600" i="1" dirty="0" smtClean="0">
                <a:latin typeface="+mj-lt"/>
              </a:rPr>
              <a:t>The Pope still controlled powerful men</a:t>
            </a:r>
            <a:r>
              <a:rPr lang="en-AU" sz="1600" dirty="0" smtClean="0">
                <a:latin typeface="+mj-lt"/>
              </a:rPr>
              <a:t>. Far more than Copernicanism at stake! </a:t>
            </a:r>
          </a:p>
          <a:p>
            <a:pPr>
              <a:lnSpc>
                <a:spcPct val="110000"/>
              </a:lnSpc>
              <a:spcBef>
                <a:spcPts val="0"/>
              </a:spcBef>
              <a:spcAft>
                <a:spcPts val="900"/>
              </a:spcAft>
              <a:buNone/>
            </a:pPr>
            <a:endParaRPr lang="en-AU" sz="1600" dirty="0" smtClean="0">
              <a:latin typeface="+mj-lt"/>
            </a:endParaRPr>
          </a:p>
          <a:p>
            <a:pPr>
              <a:lnSpc>
                <a:spcPct val="110000"/>
              </a:lnSpc>
              <a:spcBef>
                <a:spcPts val="0"/>
              </a:spcBef>
              <a:spcAft>
                <a:spcPts val="900"/>
              </a:spcAft>
            </a:pPr>
            <a:r>
              <a:rPr lang="en-AU" sz="1600" dirty="0" smtClean="0">
                <a:latin typeface="+mj-lt"/>
              </a:rPr>
              <a:t>Galileo had become a pawn in a political game. He was to be a ritual sacrifice</a:t>
            </a:r>
          </a:p>
          <a:p>
            <a:pPr>
              <a:lnSpc>
                <a:spcPct val="110000"/>
              </a:lnSpc>
              <a:spcBef>
                <a:spcPts val="0"/>
              </a:spcBef>
              <a:spcAft>
                <a:spcPts val="900"/>
              </a:spcAft>
            </a:pPr>
            <a:endParaRPr lang="en-US" sz="1600" dirty="0" smtClean="0">
              <a:latin typeface="+mj-lt"/>
            </a:endParaRPr>
          </a:p>
          <a:p>
            <a:pPr>
              <a:lnSpc>
                <a:spcPct val="110000"/>
              </a:lnSpc>
              <a:spcBef>
                <a:spcPts val="0"/>
              </a:spcBef>
              <a:spcAft>
                <a:spcPts val="900"/>
              </a:spcAft>
            </a:pPr>
            <a:r>
              <a:rPr lang="en-AU" sz="1600" dirty="0" smtClean="0">
                <a:latin typeface="+mj-lt"/>
              </a:rPr>
              <a:t>The rhetoric surrounding Galileo was always harsher than his actual treatment. A</a:t>
            </a:r>
            <a:r>
              <a:rPr lang="en-AU" sz="1600" i="1" dirty="0" smtClean="0">
                <a:latin typeface="+mj-lt"/>
              </a:rPr>
              <a:t>fter </a:t>
            </a:r>
            <a:r>
              <a:rPr lang="en-AU" sz="1600" dirty="0" smtClean="0">
                <a:latin typeface="+mj-lt"/>
              </a:rPr>
              <a:t>the outcome had been arranged, Urban made Galileo into an example. </a:t>
            </a:r>
          </a:p>
          <a:p>
            <a:pPr>
              <a:lnSpc>
                <a:spcPct val="110000"/>
              </a:lnSpc>
              <a:spcBef>
                <a:spcPts val="0"/>
              </a:spcBef>
              <a:spcAft>
                <a:spcPts val="900"/>
              </a:spcAft>
            </a:pPr>
            <a:endParaRPr lang="en-US" sz="1600" dirty="0" smtClean="0">
              <a:latin typeface="+mj-lt"/>
            </a:endParaRPr>
          </a:p>
          <a:p>
            <a:pPr>
              <a:lnSpc>
                <a:spcPct val="110000"/>
              </a:lnSpc>
              <a:spcBef>
                <a:spcPts val="0"/>
              </a:spcBef>
              <a:spcAft>
                <a:spcPts val="900"/>
              </a:spcAft>
            </a:pPr>
            <a:r>
              <a:rPr lang="en-US" sz="1600" dirty="0" smtClean="0">
                <a:latin typeface="+mj-lt"/>
              </a:rPr>
              <a:t>Torture was never authorized. Galileo was sentenced to imprisonment, </a:t>
            </a:r>
            <a:r>
              <a:rPr lang="en-AU" sz="1600" dirty="0" smtClean="0">
                <a:latin typeface="+mj-lt"/>
              </a:rPr>
              <a:t>commuted to house arrest, and was</a:t>
            </a:r>
            <a:r>
              <a:rPr lang="en-US" sz="1600" dirty="0" smtClean="0">
                <a:latin typeface="+mj-lt"/>
              </a:rPr>
              <a:t> forced to recite the 7 penitential psalms a week for 3 years.</a:t>
            </a:r>
          </a:p>
          <a:p>
            <a:pPr>
              <a:lnSpc>
                <a:spcPct val="110000"/>
              </a:lnSpc>
              <a:spcBef>
                <a:spcPts val="0"/>
              </a:spcBef>
              <a:spcAft>
                <a:spcPts val="900"/>
              </a:spcAft>
            </a:pPr>
            <a:endParaRPr lang="en-US" sz="1600" dirty="0" smtClean="0">
              <a:latin typeface="+mj-lt"/>
            </a:endParaRPr>
          </a:p>
          <a:p>
            <a:pPr>
              <a:lnSpc>
                <a:spcPct val="110000"/>
              </a:lnSpc>
              <a:spcBef>
                <a:spcPts val="0"/>
              </a:spcBef>
              <a:spcAft>
                <a:spcPts val="900"/>
              </a:spcAft>
            </a:pPr>
            <a:r>
              <a:rPr lang="en-US" sz="1600" dirty="0" smtClean="0">
                <a:latin typeface="+mj-lt"/>
              </a:rPr>
              <a:t>He was prohibited from ever publishing again, though he did. </a:t>
            </a:r>
          </a:p>
          <a:p>
            <a:pPr>
              <a:lnSpc>
                <a:spcPct val="110000"/>
              </a:lnSpc>
              <a:spcBef>
                <a:spcPts val="0"/>
              </a:spcBef>
              <a:spcAft>
                <a:spcPts val="300"/>
              </a:spcAft>
            </a:pPr>
            <a:endParaRPr lang="en-AU" sz="1600" dirty="0" smtClean="0">
              <a:latin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191"/>
            <a:ext cx="8229600" cy="1066800"/>
          </a:xfrm>
        </p:spPr>
        <p:txBody>
          <a:bodyPr/>
          <a:lstStyle/>
          <a:p>
            <a:r>
              <a:rPr lang="en-US" b="1" dirty="0" smtClean="0"/>
              <a:t>The Two World Systems</a:t>
            </a:r>
            <a:endParaRPr lang="en-US" b="1" dirty="0"/>
          </a:p>
        </p:txBody>
      </p:sp>
      <p:pic>
        <p:nvPicPr>
          <p:cNvPr id="4" name="Picture 3"/>
          <p:cNvPicPr>
            <a:picLocks noChangeAspect="1"/>
          </p:cNvPicPr>
          <p:nvPr/>
        </p:nvPicPr>
        <p:blipFill>
          <a:blip r:embed="rId2"/>
          <a:stretch>
            <a:fillRect/>
          </a:stretch>
        </p:blipFill>
        <p:spPr>
          <a:xfrm>
            <a:off x="608082" y="2419189"/>
            <a:ext cx="5204759" cy="3790800"/>
          </a:xfrm>
          <a:prstGeom prst="rect">
            <a:avLst/>
          </a:prstGeom>
          <a:ln>
            <a:solidFill>
              <a:schemeClr val="bg2">
                <a:lumMod val="50000"/>
              </a:schemeClr>
            </a:solidFill>
          </a:ln>
        </p:spPr>
      </p:pic>
      <p:pic>
        <p:nvPicPr>
          <p:cNvPr id="6" name="Picture 5"/>
          <p:cNvPicPr>
            <a:picLocks noChangeAspect="1"/>
          </p:cNvPicPr>
          <p:nvPr/>
        </p:nvPicPr>
        <p:blipFill>
          <a:blip r:embed="rId3"/>
          <a:stretch>
            <a:fillRect/>
          </a:stretch>
        </p:blipFill>
        <p:spPr>
          <a:xfrm>
            <a:off x="5847655" y="2394039"/>
            <a:ext cx="2805210" cy="3834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12" y="724093"/>
            <a:ext cx="8229600" cy="1066800"/>
          </a:xfrm>
        </p:spPr>
        <p:txBody>
          <a:bodyPr>
            <a:noAutofit/>
          </a:bodyPr>
          <a:lstStyle/>
          <a:p>
            <a:r>
              <a:rPr lang="en-US" sz="3600" b="1" dirty="0" smtClean="0"/>
              <a:t>Was the Galileo Affair a Case of Science </a:t>
            </a:r>
            <a:r>
              <a:rPr lang="en-US" sz="3600" b="1" i="1" dirty="0" smtClean="0"/>
              <a:t>versus </a:t>
            </a:r>
            <a:r>
              <a:rPr lang="en-US" sz="3600" b="1" dirty="0" smtClean="0"/>
              <a:t>Religion?</a:t>
            </a:r>
            <a:endParaRPr lang="en-US" sz="3600" b="1" dirty="0"/>
          </a:p>
        </p:txBody>
      </p:sp>
      <p:sp>
        <p:nvSpPr>
          <p:cNvPr id="3" name="Content Placeholder 2"/>
          <p:cNvSpPr>
            <a:spLocks noGrp="1"/>
          </p:cNvSpPr>
          <p:nvPr>
            <p:ph idx="1"/>
          </p:nvPr>
        </p:nvSpPr>
        <p:spPr>
          <a:xfrm>
            <a:off x="355989" y="2230874"/>
            <a:ext cx="8476488" cy="4118555"/>
          </a:xfrm>
        </p:spPr>
        <p:txBody>
          <a:bodyPr>
            <a:normAutofit fontScale="40000" lnSpcReduction="20000"/>
          </a:bodyPr>
          <a:lstStyle/>
          <a:p>
            <a:pPr lvl="0">
              <a:lnSpc>
                <a:spcPct val="130000"/>
              </a:lnSpc>
              <a:spcBef>
                <a:spcPts val="600"/>
              </a:spcBef>
            </a:pPr>
            <a:endParaRPr lang="en-AU" dirty="0" smtClean="0"/>
          </a:p>
          <a:p>
            <a:pPr lvl="0">
              <a:lnSpc>
                <a:spcPct val="130000"/>
              </a:lnSpc>
              <a:spcBef>
                <a:spcPts val="600"/>
              </a:spcBef>
            </a:pPr>
            <a:r>
              <a:rPr lang="en-AU" sz="4500" dirty="0" smtClean="0">
                <a:latin typeface="+mj-lt"/>
              </a:rPr>
              <a:t>What appear to be conflicts between science and religion are often conflicts over political power and authority. </a:t>
            </a:r>
          </a:p>
          <a:p>
            <a:pPr>
              <a:lnSpc>
                <a:spcPct val="130000"/>
              </a:lnSpc>
              <a:spcBef>
                <a:spcPts val="600"/>
              </a:spcBef>
            </a:pPr>
            <a:endParaRPr lang="en-US" sz="4500" dirty="0" smtClean="0">
              <a:latin typeface="+mj-lt"/>
            </a:endParaRPr>
          </a:p>
          <a:p>
            <a:pPr>
              <a:lnSpc>
                <a:spcPct val="130000"/>
              </a:lnSpc>
              <a:spcBef>
                <a:spcPts val="600"/>
              </a:spcBef>
            </a:pPr>
            <a:r>
              <a:rPr lang="en-US" sz="4500" dirty="0" smtClean="0">
                <a:latin typeface="+mj-lt"/>
              </a:rPr>
              <a:t>The Galileo affair was an affair of immense complexity</a:t>
            </a:r>
          </a:p>
          <a:p>
            <a:pPr>
              <a:lnSpc>
                <a:spcPct val="130000"/>
              </a:lnSpc>
              <a:spcBef>
                <a:spcPts val="600"/>
              </a:spcBef>
            </a:pPr>
            <a:endParaRPr lang="en-US" sz="4500" dirty="0" smtClean="0">
              <a:latin typeface="+mj-lt"/>
            </a:endParaRPr>
          </a:p>
          <a:p>
            <a:pPr>
              <a:lnSpc>
                <a:spcPct val="130000"/>
              </a:lnSpc>
              <a:spcBef>
                <a:spcPts val="600"/>
              </a:spcBef>
            </a:pPr>
            <a:r>
              <a:rPr lang="en-US" sz="4500" dirty="0" smtClean="0">
                <a:latin typeface="+mj-lt"/>
              </a:rPr>
              <a:t>It was not (simply) a conflict between science and faith, rationality and irrationality, nor simply a matter of the suppression of intellectual freedom.</a:t>
            </a:r>
          </a:p>
          <a:p>
            <a:pPr>
              <a:lnSpc>
                <a:spcPct val="130000"/>
              </a:lnSpc>
              <a:spcBef>
                <a:spcPts val="600"/>
              </a:spcBef>
              <a:buNone/>
            </a:pPr>
            <a:endParaRPr lang="en-US" sz="4500" dirty="0" smtClean="0">
              <a:latin typeface="+mj-lt"/>
            </a:endParaRPr>
          </a:p>
          <a:p>
            <a:pPr>
              <a:lnSpc>
                <a:spcPct val="130000"/>
              </a:lnSpc>
              <a:spcBef>
                <a:spcPts val="600"/>
              </a:spcBef>
            </a:pPr>
            <a:r>
              <a:rPr lang="en-US" sz="4500" dirty="0" smtClean="0">
                <a:latin typeface="+mj-lt"/>
              </a:rPr>
              <a:t>Conflicts between science and religion are often between rival scientific interests, or conversely between rival theological factions. </a:t>
            </a:r>
          </a:p>
          <a:p>
            <a:pPr>
              <a:lnSpc>
                <a:spcPct val="120000"/>
              </a:lnSpc>
              <a:spcBef>
                <a:spcPts val="300"/>
              </a:spcBef>
            </a:pPr>
            <a:endParaRPr lang="en-US" sz="4500" dirty="0" smtClean="0"/>
          </a:p>
          <a:p>
            <a:endParaRPr lang="en-US" sz="45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108" y="548545"/>
            <a:ext cx="8229600" cy="1066800"/>
          </a:xfrm>
        </p:spPr>
        <p:txBody>
          <a:bodyPr/>
          <a:lstStyle/>
          <a:p>
            <a:r>
              <a:rPr lang="en-US" b="1" dirty="0" smtClean="0"/>
              <a:t>Recommended References</a:t>
            </a:r>
            <a:endParaRPr lang="en-US" b="1" dirty="0"/>
          </a:p>
        </p:txBody>
      </p:sp>
      <p:sp>
        <p:nvSpPr>
          <p:cNvPr id="3" name="Content Placeholder 2"/>
          <p:cNvSpPr>
            <a:spLocks noGrp="1"/>
          </p:cNvSpPr>
          <p:nvPr>
            <p:ph idx="1"/>
          </p:nvPr>
        </p:nvSpPr>
        <p:spPr>
          <a:xfrm>
            <a:off x="322868" y="1843860"/>
            <a:ext cx="8229600" cy="4689022"/>
          </a:xfrm>
        </p:spPr>
        <p:txBody>
          <a:bodyPr>
            <a:noAutofit/>
          </a:bodyPr>
          <a:lstStyle/>
          <a:p>
            <a:pPr>
              <a:lnSpc>
                <a:spcPct val="120000"/>
              </a:lnSpc>
              <a:spcBef>
                <a:spcPts val="0"/>
              </a:spcBef>
              <a:spcAft>
                <a:spcPts val="3000"/>
              </a:spcAft>
            </a:pPr>
            <a:r>
              <a:rPr lang="en-AU" sz="1500" dirty="0" err="1" smtClean="0">
                <a:latin typeface="+mj-lt"/>
              </a:rPr>
              <a:t>Finochiaro</a:t>
            </a:r>
            <a:r>
              <a:rPr lang="en-AU" sz="1500" dirty="0" smtClean="0">
                <a:latin typeface="+mj-lt"/>
              </a:rPr>
              <a:t>, M. A., </a:t>
            </a:r>
            <a:r>
              <a:rPr lang="en-AU" sz="1500" i="1" dirty="0" smtClean="0">
                <a:latin typeface="+mj-lt"/>
              </a:rPr>
              <a:t>The Trial of Galileo: Essential Documents</a:t>
            </a:r>
            <a:r>
              <a:rPr lang="en-AU" sz="1500" dirty="0" smtClean="0">
                <a:latin typeface="+mj-lt"/>
              </a:rPr>
              <a:t>. Cambridge; MA., Hackett Classics, 2014. </a:t>
            </a:r>
            <a:r>
              <a:rPr lang="en-AU" sz="1500" dirty="0" smtClean="0">
                <a:solidFill>
                  <a:srgbClr val="0000FF"/>
                </a:solidFill>
                <a:latin typeface="+mj-lt"/>
              </a:rPr>
              <a:t>[An edited collection of the historical documents]</a:t>
            </a:r>
          </a:p>
          <a:p>
            <a:pPr>
              <a:lnSpc>
                <a:spcPct val="120000"/>
              </a:lnSpc>
              <a:spcBef>
                <a:spcPts val="0"/>
              </a:spcBef>
              <a:spcAft>
                <a:spcPts val="3000"/>
              </a:spcAft>
            </a:pPr>
            <a:r>
              <a:rPr lang="en-AU" sz="1500" dirty="0" err="1" smtClean="0">
                <a:latin typeface="+mj-lt"/>
              </a:rPr>
              <a:t>Ernan</a:t>
            </a:r>
            <a:r>
              <a:rPr lang="en-AU" sz="1500" dirty="0" smtClean="0">
                <a:latin typeface="+mj-lt"/>
              </a:rPr>
              <a:t> </a:t>
            </a:r>
            <a:r>
              <a:rPr lang="en-AU" sz="1500" dirty="0" err="1" smtClean="0">
                <a:latin typeface="+mj-lt"/>
              </a:rPr>
              <a:t>McMullin</a:t>
            </a:r>
            <a:r>
              <a:rPr lang="en-AU" sz="1500" dirty="0" smtClean="0">
                <a:latin typeface="+mj-lt"/>
              </a:rPr>
              <a:t> (ed.), </a:t>
            </a:r>
            <a:r>
              <a:rPr lang="en-AU" sz="1500" i="1" dirty="0" smtClean="0">
                <a:latin typeface="+mj-lt"/>
              </a:rPr>
              <a:t>The Church and Galileo</a:t>
            </a:r>
            <a:r>
              <a:rPr lang="en-AU" sz="1500" dirty="0" smtClean="0">
                <a:latin typeface="+mj-lt"/>
              </a:rPr>
              <a:t>, University of Notre Dame Press, 2005. </a:t>
            </a:r>
            <a:r>
              <a:rPr lang="en-AU" sz="1500" dirty="0" smtClean="0">
                <a:solidFill>
                  <a:srgbClr val="0000FF"/>
                </a:solidFill>
                <a:latin typeface="+mj-lt"/>
              </a:rPr>
              <a:t>[An collection of essay from different scholars on the Galileo Affair]</a:t>
            </a:r>
            <a:endParaRPr lang="en-US" sz="1500" dirty="0" smtClean="0">
              <a:solidFill>
                <a:srgbClr val="0000FF"/>
              </a:solidFill>
              <a:latin typeface="+mj-lt"/>
            </a:endParaRPr>
          </a:p>
          <a:p>
            <a:pPr>
              <a:lnSpc>
                <a:spcPct val="120000"/>
              </a:lnSpc>
              <a:spcBef>
                <a:spcPts val="0"/>
              </a:spcBef>
              <a:spcAft>
                <a:spcPts val="3000"/>
              </a:spcAft>
            </a:pPr>
            <a:r>
              <a:rPr lang="en-AU" sz="1500" dirty="0" err="1" smtClean="0">
                <a:latin typeface="+mj-lt"/>
              </a:rPr>
              <a:t>Pettersen</a:t>
            </a:r>
            <a:r>
              <a:rPr lang="en-AU" sz="1500" dirty="0" smtClean="0">
                <a:latin typeface="+mj-lt"/>
              </a:rPr>
              <a:t>, M. S., </a:t>
            </a:r>
            <a:r>
              <a:rPr lang="en-AU" sz="1500" dirty="0" err="1" smtClean="0">
                <a:latin typeface="+mj-lt"/>
              </a:rPr>
              <a:t>Purnell</a:t>
            </a:r>
            <a:r>
              <a:rPr lang="en-AU" sz="1500" dirty="0" smtClean="0">
                <a:latin typeface="+mj-lt"/>
              </a:rPr>
              <a:t>, F. &amp; Carnes, M., </a:t>
            </a:r>
            <a:r>
              <a:rPr lang="en-US" sz="1500" i="1" dirty="0" smtClean="0">
                <a:latin typeface="+mj-lt"/>
              </a:rPr>
              <a:t>The Trial of Galileo: Aristotelianism, the "New Cosmology," and the Catholic Church, 1616-1633 (Reacting to the Past)</a:t>
            </a:r>
            <a:r>
              <a:rPr lang="en-US" sz="1500" dirty="0" smtClean="0">
                <a:latin typeface="+mj-lt"/>
              </a:rPr>
              <a:t>, W. W. Norton &amp; Co., 2008. </a:t>
            </a:r>
            <a:r>
              <a:rPr lang="en-US" sz="1500" dirty="0" smtClean="0">
                <a:solidFill>
                  <a:srgbClr val="0000FF"/>
                </a:solidFill>
                <a:latin typeface="+mj-lt"/>
              </a:rPr>
              <a:t>[A role playing game for students]</a:t>
            </a:r>
          </a:p>
          <a:p>
            <a:pPr>
              <a:lnSpc>
                <a:spcPct val="120000"/>
              </a:lnSpc>
              <a:spcBef>
                <a:spcPts val="0"/>
              </a:spcBef>
              <a:spcAft>
                <a:spcPts val="3000"/>
              </a:spcAft>
            </a:pPr>
            <a:r>
              <a:rPr lang="en-AU" sz="1500" dirty="0" smtClean="0">
                <a:latin typeface="+mj-lt"/>
              </a:rPr>
              <a:t>Rowland W. </a:t>
            </a:r>
            <a:r>
              <a:rPr lang="en-AU" sz="1500" i="1" dirty="0" smtClean="0">
                <a:latin typeface="+mj-lt"/>
              </a:rPr>
              <a:t>Galileo’s Mistake: An New Look at the Epic Confrontation between Galileo and the Church</a:t>
            </a:r>
            <a:r>
              <a:rPr lang="en-AU" sz="1500" dirty="0" smtClean="0">
                <a:latin typeface="+mj-lt"/>
              </a:rPr>
              <a:t>, Arcade Publishing, New York, 2001. </a:t>
            </a:r>
            <a:r>
              <a:rPr lang="en-AU" sz="1500" dirty="0" smtClean="0">
                <a:solidFill>
                  <a:srgbClr val="0000FF"/>
                </a:solidFill>
                <a:latin typeface="+mj-lt"/>
              </a:rPr>
              <a:t>[A popular account]</a:t>
            </a:r>
          </a:p>
          <a:p>
            <a:pPr>
              <a:lnSpc>
                <a:spcPct val="120000"/>
              </a:lnSpc>
              <a:spcBef>
                <a:spcPts val="0"/>
              </a:spcBef>
              <a:spcAft>
                <a:spcPts val="3000"/>
              </a:spcAft>
            </a:pPr>
            <a:r>
              <a:rPr lang="en-AU" sz="1500" dirty="0" smtClean="0">
                <a:latin typeface="+mj-lt"/>
              </a:rPr>
              <a:t>Shea, R. W. &amp; </a:t>
            </a:r>
            <a:r>
              <a:rPr lang="en-AU" sz="1500" dirty="0" err="1" smtClean="0">
                <a:latin typeface="+mj-lt"/>
              </a:rPr>
              <a:t>Artieas</a:t>
            </a:r>
            <a:r>
              <a:rPr lang="en-AU" sz="1500" dirty="0" smtClean="0">
                <a:latin typeface="+mj-lt"/>
              </a:rPr>
              <a:t>, M., </a:t>
            </a:r>
            <a:r>
              <a:rPr lang="en-AU" sz="1500" i="1" dirty="0" smtClean="0">
                <a:latin typeface="+mj-lt"/>
              </a:rPr>
              <a:t>Galileo in Rome</a:t>
            </a:r>
            <a:r>
              <a:rPr lang="en-AU" sz="1500" dirty="0" smtClean="0">
                <a:latin typeface="+mj-lt"/>
              </a:rPr>
              <a:t>, </a:t>
            </a:r>
            <a:r>
              <a:rPr lang="en-AU" sz="1500" i="1" dirty="0" smtClean="0">
                <a:latin typeface="+mj-lt"/>
              </a:rPr>
              <a:t>The Rise and Fall of a Troublesome Genius</a:t>
            </a:r>
            <a:r>
              <a:rPr lang="en-AU" sz="1500" dirty="0" smtClean="0">
                <a:latin typeface="+mj-lt"/>
              </a:rPr>
              <a:t>, Oxford University Press, Oxford, 2003. </a:t>
            </a:r>
            <a:r>
              <a:rPr lang="en-AU" sz="1500" dirty="0" smtClean="0">
                <a:solidFill>
                  <a:srgbClr val="0000FF"/>
                </a:solidFill>
                <a:latin typeface="+mj-lt"/>
              </a:rPr>
              <a:t>[An excellent readable account]</a:t>
            </a:r>
          </a:p>
          <a:p>
            <a:pPr>
              <a:lnSpc>
                <a:spcPct val="120000"/>
              </a:lnSpc>
              <a:spcBef>
                <a:spcPts val="0"/>
              </a:spcBef>
              <a:spcAft>
                <a:spcPts val="3000"/>
              </a:spcAft>
            </a:pPr>
            <a:endParaRPr lang="en-US" sz="1500" dirty="0">
              <a:latin typeface="+mj-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7-08-18 at 1.17.40 pm.png"/>
          <p:cNvPicPr>
            <a:picLocks noChangeAspect="1"/>
          </p:cNvPicPr>
          <p:nvPr/>
        </p:nvPicPr>
        <p:blipFill>
          <a:blip r:embed="rId2">
            <a:lum bright="-3000"/>
          </a:blip>
          <a:stretch>
            <a:fillRect/>
          </a:stretch>
        </p:blipFill>
        <p:spPr>
          <a:xfrm>
            <a:off x="-31010" y="1124238"/>
            <a:ext cx="9175010" cy="4603545"/>
          </a:xfrm>
          <a:prstGeom prst="rect">
            <a:avLst/>
          </a:prstGeom>
        </p:spPr>
      </p:pic>
      <p:sp>
        <p:nvSpPr>
          <p:cNvPr id="5" name="Title 1"/>
          <p:cNvSpPr txBox="1">
            <a:spLocks/>
          </p:cNvSpPr>
          <p:nvPr/>
        </p:nvSpPr>
        <p:spPr>
          <a:xfrm>
            <a:off x="0" y="1210541"/>
            <a:ext cx="9144000" cy="1685117"/>
          </a:xfrm>
          <a:prstGeom prst="rect">
            <a:avLst/>
          </a:prstGeom>
        </p:spPr>
        <p:txBody>
          <a:bodyPr vert="horz"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bg1"/>
                </a:solidFill>
                <a:effectLst/>
                <a:uLnTx/>
                <a:uFillTx/>
                <a:latin typeface="+mj-lt"/>
                <a:ea typeface="+mj-ea"/>
                <a:cs typeface="+mj-cs"/>
              </a:rPr>
              <a:t>The Galileo Affair</a:t>
            </a:r>
            <a:br>
              <a:rPr kumimoji="0" lang="en-US" sz="4000" b="1" i="0" u="none" strike="noStrike" kern="1200" cap="none" spc="0" normalizeH="0" baseline="0" noProof="0" dirty="0" smtClean="0">
                <a:ln>
                  <a:noFill/>
                </a:ln>
                <a:solidFill>
                  <a:schemeClr val="bg1"/>
                </a:solidFill>
                <a:effectLst/>
                <a:uLnTx/>
                <a:uFillTx/>
                <a:latin typeface="+mj-lt"/>
                <a:ea typeface="+mj-ea"/>
                <a:cs typeface="+mj-cs"/>
              </a:rPr>
            </a:br>
            <a:r>
              <a:rPr kumimoji="0" lang="en-US" sz="2400" b="1" i="0" u="none" strike="noStrike" kern="1200" cap="none" spc="0" normalizeH="0" baseline="0" noProof="0" dirty="0" smtClean="0">
                <a:ln>
                  <a:noFill/>
                </a:ln>
                <a:solidFill>
                  <a:schemeClr val="bg1"/>
                </a:solidFill>
                <a:effectLst/>
                <a:uLnTx/>
                <a:uFillTx/>
                <a:latin typeface="+mj-lt"/>
                <a:ea typeface="+mj-ea"/>
                <a:cs typeface="+mj-cs"/>
              </a:rPr>
              <a:t>Short Course: May 24 – June 14 2018</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400" b="1" dirty="0" smtClean="0">
              <a:solidFill>
                <a:schemeClr val="bg1"/>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946" i="0" u="none" strike="noStrike" kern="1200" cap="none" spc="0" normalizeH="0" baseline="0" noProof="0" dirty="0" smtClean="0">
                <a:ln>
                  <a:noFill/>
                </a:ln>
                <a:solidFill>
                  <a:schemeClr val="bg1"/>
                </a:solidFill>
                <a:effectLst/>
                <a:uLnTx/>
                <a:uFillTx/>
                <a:latin typeface="+mj-lt"/>
                <a:ea typeface="+mj-ea"/>
                <a:cs typeface="+mj-cs"/>
              </a:rPr>
              <a:t>Dr Kristian Camilleri</a:t>
            </a:r>
            <a:endParaRPr kumimoji="0" lang="en-US" sz="1946" i="0" u="none" strike="noStrike" kern="1200" cap="none" spc="0" normalizeH="0" baseline="0" noProof="0" dirty="0">
              <a:ln>
                <a:noFill/>
              </a:ln>
              <a:solidFill>
                <a:schemeClr val="bg1"/>
              </a:solidFill>
              <a:effectLst/>
              <a:uLnTx/>
              <a:uFillTx/>
              <a:latin typeface="+mj-lt"/>
              <a:ea typeface="+mj-ea"/>
              <a:cs typeface="+mj-cs"/>
            </a:endParaRPr>
          </a:p>
        </p:txBody>
      </p:sp>
      <p:sp>
        <p:nvSpPr>
          <p:cNvPr id="6" name="TextBox 5"/>
          <p:cNvSpPr txBox="1"/>
          <p:nvPr/>
        </p:nvSpPr>
        <p:spPr>
          <a:xfrm>
            <a:off x="354158" y="5928863"/>
            <a:ext cx="8487586" cy="584776"/>
          </a:xfrm>
          <a:prstGeom prst="rect">
            <a:avLst/>
          </a:prstGeom>
          <a:noFill/>
        </p:spPr>
        <p:txBody>
          <a:bodyPr wrap="square" rtlCol="0">
            <a:spAutoFit/>
          </a:bodyPr>
          <a:lstStyle/>
          <a:p>
            <a:pPr algn="ctr"/>
            <a:r>
              <a:rPr lang="en-US" sz="1600" dirty="0" smtClean="0">
                <a:latin typeface="+mj-lt"/>
              </a:rPr>
              <a:t>Enquiries: Caterina Sciacca, Community Education Manager, Faculty of Arts, </a:t>
            </a:r>
            <a:br>
              <a:rPr lang="en-US" sz="1600" dirty="0" smtClean="0">
                <a:latin typeface="+mj-lt"/>
              </a:rPr>
            </a:br>
            <a:r>
              <a:rPr lang="en-US" sz="1600" dirty="0" smtClean="0">
                <a:latin typeface="+mj-lt"/>
              </a:rPr>
              <a:t>Email: caterina.sciacca.edu.au    </a:t>
            </a:r>
            <a:r>
              <a:rPr lang="en-US" sz="1600" dirty="0" err="1" smtClean="0">
                <a:latin typeface="Wingdings"/>
                <a:ea typeface="Wingdings"/>
                <a:cs typeface="Wingdings"/>
              </a:rPr>
              <a:t></a:t>
            </a:r>
            <a:r>
              <a:rPr lang="en-US" sz="1600" dirty="0" smtClean="0">
                <a:latin typeface="+mj-lt"/>
              </a:rPr>
              <a:t>     Tel: 03 83443996</a:t>
            </a:r>
            <a:endParaRPr lang="en-US" sz="1600" dirty="0">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59969" y="2063268"/>
            <a:ext cx="4156927" cy="4325908"/>
          </a:xfrm>
          <a:prstGeom prst="rect">
            <a:avLst/>
          </a:prstGeom>
        </p:spPr>
      </p:pic>
      <p:sp>
        <p:nvSpPr>
          <p:cNvPr id="5" name="Title 1"/>
          <p:cNvSpPr>
            <a:spLocks noGrp="1"/>
          </p:cNvSpPr>
          <p:nvPr>
            <p:ph type="title"/>
          </p:nvPr>
        </p:nvSpPr>
        <p:spPr>
          <a:xfrm>
            <a:off x="457200" y="678094"/>
            <a:ext cx="8229600" cy="1066800"/>
          </a:xfrm>
        </p:spPr>
        <p:txBody>
          <a:bodyPr/>
          <a:lstStyle/>
          <a:p>
            <a:r>
              <a:rPr lang="en-US" b="1" dirty="0" smtClean="0"/>
              <a:t>The Ptolemaic System</a:t>
            </a:r>
            <a:endParaRPr lang="en-US" b="1" dirty="0"/>
          </a:p>
        </p:txBody>
      </p:sp>
      <p:sp>
        <p:nvSpPr>
          <p:cNvPr id="7" name="Content Placeholder 2"/>
          <p:cNvSpPr>
            <a:spLocks noGrp="1"/>
          </p:cNvSpPr>
          <p:nvPr>
            <p:ph idx="1"/>
          </p:nvPr>
        </p:nvSpPr>
        <p:spPr>
          <a:xfrm>
            <a:off x="457200" y="2209800"/>
            <a:ext cx="4072673" cy="3453111"/>
          </a:xfrm>
        </p:spPr>
        <p:txBody>
          <a:bodyPr>
            <a:noAutofit/>
          </a:bodyPr>
          <a:lstStyle/>
          <a:p>
            <a:pPr>
              <a:lnSpc>
                <a:spcPct val="120000"/>
              </a:lnSpc>
            </a:pPr>
            <a:r>
              <a:rPr lang="en-US" sz="1600" dirty="0" smtClean="0">
                <a:latin typeface="+mj-lt"/>
              </a:rPr>
              <a:t>Developed by Ptolemy of Alexandria in 2</a:t>
            </a:r>
            <a:r>
              <a:rPr lang="en-US" sz="1600" baseline="30000" dirty="0" smtClean="0">
                <a:latin typeface="+mj-lt"/>
              </a:rPr>
              <a:t>nd</a:t>
            </a:r>
            <a:r>
              <a:rPr lang="en-US" sz="1600" dirty="0" smtClean="0">
                <a:latin typeface="+mj-lt"/>
              </a:rPr>
              <a:t>C CE</a:t>
            </a:r>
          </a:p>
          <a:p>
            <a:pPr>
              <a:lnSpc>
                <a:spcPct val="120000"/>
              </a:lnSpc>
            </a:pPr>
            <a:endParaRPr lang="en-US" sz="1600" dirty="0" smtClean="0">
              <a:latin typeface="+mj-lt"/>
            </a:endParaRPr>
          </a:p>
          <a:p>
            <a:pPr>
              <a:lnSpc>
                <a:spcPct val="120000"/>
              </a:lnSpc>
            </a:pPr>
            <a:r>
              <a:rPr lang="en-US" sz="1600" dirty="0" smtClean="0">
                <a:latin typeface="+mj-lt"/>
              </a:rPr>
              <a:t>The earth is spherical and </a:t>
            </a:r>
            <a:br>
              <a:rPr lang="en-US" sz="1600" dirty="0" smtClean="0">
                <a:latin typeface="+mj-lt"/>
              </a:rPr>
            </a:br>
            <a:r>
              <a:rPr lang="en-US" sz="1600" dirty="0" smtClean="0">
                <a:latin typeface="+mj-lt"/>
              </a:rPr>
              <a:t>immobile</a:t>
            </a:r>
          </a:p>
          <a:p>
            <a:pPr>
              <a:lnSpc>
                <a:spcPct val="120000"/>
              </a:lnSpc>
            </a:pPr>
            <a:endParaRPr lang="en-US" sz="1600" dirty="0" smtClean="0">
              <a:latin typeface="+mj-lt"/>
            </a:endParaRPr>
          </a:p>
          <a:p>
            <a:pPr>
              <a:lnSpc>
                <a:spcPct val="120000"/>
              </a:lnSpc>
            </a:pPr>
            <a:r>
              <a:rPr lang="en-US" sz="1600" dirty="0" smtClean="0">
                <a:latin typeface="+mj-lt"/>
              </a:rPr>
              <a:t>The earth is located at the </a:t>
            </a:r>
            <a:br>
              <a:rPr lang="en-US" sz="1600" dirty="0" smtClean="0">
                <a:latin typeface="+mj-lt"/>
              </a:rPr>
            </a:br>
            <a:r>
              <a:rPr lang="en-US" sz="1600" dirty="0" smtClean="0">
                <a:latin typeface="+mj-lt"/>
              </a:rPr>
              <a:t>centre of the universe</a:t>
            </a:r>
          </a:p>
          <a:p>
            <a:pPr>
              <a:lnSpc>
                <a:spcPct val="120000"/>
              </a:lnSpc>
            </a:pPr>
            <a:endParaRPr lang="en-US" sz="1600" dirty="0" smtClean="0">
              <a:latin typeface="+mj-lt"/>
            </a:endParaRPr>
          </a:p>
          <a:p>
            <a:pPr>
              <a:lnSpc>
                <a:spcPct val="120000"/>
              </a:lnSpc>
            </a:pPr>
            <a:r>
              <a:rPr lang="en-US" sz="1600" dirty="0" smtClean="0">
                <a:latin typeface="+mj-lt"/>
              </a:rPr>
              <a:t>The moon, sun, planets, and </a:t>
            </a:r>
            <a:br>
              <a:rPr lang="en-US" sz="1600" dirty="0" smtClean="0">
                <a:latin typeface="+mj-lt"/>
              </a:rPr>
            </a:br>
            <a:r>
              <a:rPr lang="en-US" sz="1600" dirty="0" smtClean="0">
                <a:latin typeface="+mj-lt"/>
              </a:rPr>
              <a:t>stars revolve around the earth</a:t>
            </a:r>
          </a:p>
          <a:p>
            <a:pPr>
              <a:lnSpc>
                <a:spcPct val="120000"/>
              </a:lnSpc>
            </a:pPr>
            <a:endParaRPr lang="en-US" sz="1600" dirty="0" smtClean="0">
              <a:latin typeface="+mj-lt"/>
            </a:endParaRPr>
          </a:p>
          <a:p>
            <a:pPr>
              <a:lnSpc>
                <a:spcPct val="120000"/>
              </a:lnSpc>
            </a:pPr>
            <a:r>
              <a:rPr lang="en-US" sz="1600" dirty="0" smtClean="0">
                <a:latin typeface="+mj-lt"/>
              </a:rPr>
              <a:t>The universe is spherical</a:t>
            </a:r>
          </a:p>
          <a:p>
            <a:pPr lvl="1">
              <a:lnSpc>
                <a:spcPct val="120000"/>
              </a:lnSpc>
            </a:pPr>
            <a:endParaRPr lang="en-US" sz="1600" dirty="0" smtClean="0">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88080"/>
            <a:ext cx="8229600" cy="4325112"/>
          </a:xfrm>
        </p:spPr>
        <p:txBody>
          <a:bodyPr>
            <a:normAutofit/>
          </a:bodyPr>
          <a:lstStyle/>
          <a:p>
            <a:pPr>
              <a:lnSpc>
                <a:spcPct val="110000"/>
              </a:lnSpc>
              <a:spcAft>
                <a:spcPts val="1200"/>
              </a:spcAft>
            </a:pPr>
            <a:r>
              <a:rPr lang="en-US" sz="1800" dirty="0" smtClean="0">
                <a:latin typeface="+mj-lt"/>
              </a:rPr>
              <a:t>All celestial bodies obey the principle of uniform circular motion. </a:t>
            </a:r>
          </a:p>
          <a:p>
            <a:pPr>
              <a:lnSpc>
                <a:spcPct val="110000"/>
              </a:lnSpc>
              <a:spcAft>
                <a:spcPts val="1200"/>
              </a:spcAft>
            </a:pPr>
            <a:endParaRPr lang="en-US" sz="1800" dirty="0" smtClean="0">
              <a:latin typeface="+mj-lt"/>
            </a:endParaRPr>
          </a:p>
          <a:p>
            <a:pPr>
              <a:lnSpc>
                <a:spcPct val="110000"/>
              </a:lnSpc>
              <a:spcAft>
                <a:spcPts val="1200"/>
              </a:spcAft>
            </a:pPr>
            <a:r>
              <a:rPr lang="en-US" sz="1800" dirty="0" smtClean="0">
                <a:latin typeface="+mj-lt"/>
              </a:rPr>
              <a:t>But the planets do not appear to move in regular circular paths.</a:t>
            </a:r>
          </a:p>
          <a:p>
            <a:pPr>
              <a:lnSpc>
                <a:spcPct val="110000"/>
              </a:lnSpc>
              <a:spcAft>
                <a:spcPts val="1200"/>
              </a:spcAft>
            </a:pPr>
            <a:endParaRPr lang="en-US" sz="1800" dirty="0" smtClean="0">
              <a:latin typeface="+mj-lt"/>
            </a:endParaRPr>
          </a:p>
          <a:p>
            <a:pPr>
              <a:lnSpc>
                <a:spcPct val="110000"/>
              </a:lnSpc>
              <a:spcAft>
                <a:spcPts val="1200"/>
              </a:spcAft>
            </a:pPr>
            <a:r>
              <a:rPr lang="en-US" sz="1800" dirty="0" smtClean="0">
                <a:latin typeface="+mj-lt"/>
              </a:rPr>
              <a:t>Planets exhibit certain ‘irregularities’, which became of central importance to Greek tradition of mathematical astronomy.  </a:t>
            </a:r>
          </a:p>
          <a:p>
            <a:pPr>
              <a:lnSpc>
                <a:spcPct val="110000"/>
              </a:lnSpc>
              <a:spcAft>
                <a:spcPts val="1200"/>
              </a:spcAft>
            </a:pPr>
            <a:endParaRPr lang="en-US" sz="1800" dirty="0" smtClean="0">
              <a:latin typeface="+mj-lt"/>
            </a:endParaRPr>
          </a:p>
          <a:p>
            <a:pPr>
              <a:lnSpc>
                <a:spcPct val="110000"/>
              </a:lnSpc>
              <a:spcAft>
                <a:spcPts val="1200"/>
              </a:spcAft>
            </a:pPr>
            <a:r>
              <a:rPr lang="en-US" sz="1800" dirty="0" smtClean="0">
                <a:latin typeface="+mj-lt"/>
              </a:rPr>
              <a:t>The challenge for Greek astronomy was to find a system of uniform circular motions which accounted for the apparent motions of the planets</a:t>
            </a:r>
          </a:p>
          <a:p>
            <a:endParaRPr lang="en-US" sz="1800" dirty="0">
              <a:latin typeface="+mj-lt"/>
            </a:endParaRPr>
          </a:p>
        </p:txBody>
      </p:sp>
      <p:sp>
        <p:nvSpPr>
          <p:cNvPr id="4" name="Title 1"/>
          <p:cNvSpPr>
            <a:spLocks noGrp="1"/>
          </p:cNvSpPr>
          <p:nvPr>
            <p:ph type="title"/>
          </p:nvPr>
        </p:nvSpPr>
        <p:spPr>
          <a:xfrm>
            <a:off x="517979" y="583070"/>
            <a:ext cx="8051391" cy="1143000"/>
          </a:xfrm>
        </p:spPr>
        <p:txBody>
          <a:bodyPr>
            <a:noAutofit/>
          </a:bodyPr>
          <a:lstStyle/>
          <a:p>
            <a:r>
              <a:rPr lang="en-US" b="1" dirty="0" smtClean="0"/>
              <a:t>The Motion of the Planets</a:t>
            </a:r>
            <a:endParaRPr lang="en-US"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67940"/>
          </a:xfrm>
          <a:solidFill>
            <a:schemeClr val="tx1"/>
          </a:solidFill>
        </p:spPr>
        <p:txBody>
          <a:bodyPr/>
          <a:lstStyle/>
          <a:p>
            <a:pPr algn="ctr"/>
            <a:r>
              <a:rPr lang="en-AU" sz="4000" dirty="0" smtClean="0">
                <a:solidFill>
                  <a:schemeClr val="bg1"/>
                </a:solidFill>
              </a:rPr>
              <a:t>The Retrogression of Mars</a:t>
            </a:r>
            <a:endParaRPr lang="en-US" dirty="0">
              <a:solidFill>
                <a:schemeClr val="bg1"/>
              </a:solidFill>
            </a:endParaRPr>
          </a:p>
        </p:txBody>
      </p:sp>
      <p:pic>
        <p:nvPicPr>
          <p:cNvPr id="4" name="Picture 5" descr="marsmovie"/>
          <p:cNvPicPr>
            <a:picLocks noChangeAspect="1" noChangeArrowheads="1" noCrop="1"/>
          </p:cNvPicPr>
          <p:nvPr/>
        </p:nvPicPr>
        <p:blipFill>
          <a:blip r:embed="rId2"/>
          <a:srcRect/>
          <a:stretch>
            <a:fillRect/>
          </a:stretch>
        </p:blipFill>
        <p:spPr bwMode="auto">
          <a:xfrm>
            <a:off x="0" y="964306"/>
            <a:ext cx="9144000" cy="58979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0423"/>
            <a:ext cx="8229600" cy="1066800"/>
          </a:xfrm>
        </p:spPr>
        <p:txBody>
          <a:bodyPr>
            <a:normAutofit fontScale="90000"/>
          </a:bodyPr>
          <a:lstStyle/>
          <a:p>
            <a:r>
              <a:rPr lang="en-US" b="1" dirty="0" smtClean="0"/>
              <a:t>Ptolemy’s Mathematical Astronomy</a:t>
            </a:r>
            <a:endParaRPr lang="en-US" b="1" dirty="0"/>
          </a:p>
        </p:txBody>
      </p:sp>
      <p:sp>
        <p:nvSpPr>
          <p:cNvPr id="5" name="Content Placeholder 2"/>
          <p:cNvSpPr>
            <a:spLocks noGrp="1"/>
          </p:cNvSpPr>
          <p:nvPr>
            <p:ph idx="1"/>
          </p:nvPr>
        </p:nvSpPr>
        <p:spPr>
          <a:xfrm>
            <a:off x="457200" y="2157573"/>
            <a:ext cx="8424992" cy="1615098"/>
          </a:xfrm>
        </p:spPr>
        <p:txBody>
          <a:bodyPr>
            <a:normAutofit/>
          </a:bodyPr>
          <a:lstStyle/>
          <a:p>
            <a:pPr marL="365125" lvl="1" indent="-282575">
              <a:lnSpc>
                <a:spcPct val="110000"/>
              </a:lnSpc>
              <a:spcBef>
                <a:spcPts val="600"/>
              </a:spcBef>
              <a:spcAft>
                <a:spcPts val="1200"/>
              </a:spcAft>
              <a:buFont typeface="Arial"/>
              <a:buChar char="•"/>
            </a:pPr>
            <a:r>
              <a:rPr lang="en-US" sz="1800" dirty="0" smtClean="0">
                <a:solidFill>
                  <a:schemeClr val="tx1"/>
                </a:solidFill>
                <a:latin typeface="+mj-lt"/>
                <a:hlinkClick r:id="rId2"/>
              </a:rPr>
              <a:t>https://www.youtube.com/watch?v=QKtWtYuReBU</a:t>
            </a:r>
            <a:endParaRPr lang="en-US" sz="1800" dirty="0" smtClean="0">
              <a:solidFill>
                <a:schemeClr val="tx1"/>
              </a:solidFill>
              <a:latin typeface="+mj-lt"/>
            </a:endParaRPr>
          </a:p>
          <a:p>
            <a:pPr marL="365125" lvl="1" indent="-282575">
              <a:lnSpc>
                <a:spcPct val="110000"/>
              </a:lnSpc>
              <a:spcBef>
                <a:spcPts val="600"/>
              </a:spcBef>
              <a:spcAft>
                <a:spcPts val="1200"/>
              </a:spcAft>
              <a:buFont typeface="Arial"/>
              <a:buChar char="•"/>
            </a:pPr>
            <a:r>
              <a:rPr lang="en-US" sz="1800" dirty="0" smtClean="0">
                <a:solidFill>
                  <a:schemeClr val="tx1"/>
                </a:solidFill>
                <a:latin typeface="+mj-lt"/>
                <a:hlinkClick r:id="rId3"/>
              </a:rPr>
              <a:t>https://brunelleschi.imss.fi.it/itineraries/multimedia/PtolemaicSystem.html</a:t>
            </a:r>
            <a:endParaRPr lang="en-US" sz="1800" dirty="0" smtClean="0">
              <a:solidFill>
                <a:schemeClr val="tx1"/>
              </a:solidFill>
              <a:latin typeface="+mj-lt"/>
            </a:endParaRPr>
          </a:p>
          <a:p>
            <a:pPr marL="365125" lvl="1" indent="-282575">
              <a:lnSpc>
                <a:spcPct val="110000"/>
              </a:lnSpc>
              <a:spcBef>
                <a:spcPts val="600"/>
              </a:spcBef>
              <a:spcAft>
                <a:spcPts val="1200"/>
              </a:spcAft>
              <a:buFont typeface="Arial"/>
              <a:buChar char="•"/>
            </a:pPr>
            <a:endParaRPr lang="en-US" sz="1800" dirty="0" smtClean="0">
              <a:solidFill>
                <a:schemeClr val="tx1"/>
              </a:solidFill>
              <a:latin typeface="+mj-lt"/>
            </a:endParaRPr>
          </a:p>
          <a:p>
            <a:pPr marL="365125" lvl="1" indent="-282575">
              <a:lnSpc>
                <a:spcPct val="110000"/>
              </a:lnSpc>
              <a:spcBef>
                <a:spcPts val="600"/>
              </a:spcBef>
              <a:spcAft>
                <a:spcPts val="1200"/>
              </a:spcAft>
              <a:buNone/>
            </a:pPr>
            <a:endParaRPr lang="en-AU" sz="1800" dirty="0" smtClean="0">
              <a:solidFill>
                <a:schemeClr val="tx1"/>
              </a:solidFill>
              <a:latin typeface="+mj-lt"/>
            </a:endParaRPr>
          </a:p>
          <a:p>
            <a:pPr marL="365125" lvl="1" indent="-282575">
              <a:lnSpc>
                <a:spcPct val="110000"/>
              </a:lnSpc>
              <a:spcBef>
                <a:spcPts val="600"/>
              </a:spcBef>
              <a:spcAft>
                <a:spcPts val="1200"/>
              </a:spcAft>
              <a:buNone/>
            </a:pPr>
            <a:endParaRPr lang="en-US" sz="1600" dirty="0" smtClean="0">
              <a:solidFill>
                <a:schemeClr val="tx1"/>
              </a:solidFill>
              <a:latin typeface="+mj-lt"/>
            </a:endParaRPr>
          </a:p>
          <a:p>
            <a:pPr marL="365125" lvl="1" indent="-282575">
              <a:lnSpc>
                <a:spcPct val="110000"/>
              </a:lnSpc>
              <a:spcBef>
                <a:spcPts val="600"/>
              </a:spcBef>
              <a:spcAft>
                <a:spcPts val="1200"/>
              </a:spcAft>
              <a:buNone/>
            </a:pPr>
            <a:endParaRPr lang="en-US" sz="1600" dirty="0" smtClean="0">
              <a:solidFill>
                <a:schemeClr val="tx1"/>
              </a:solidFill>
              <a:latin typeface="+mj-lt"/>
            </a:endParaRPr>
          </a:p>
          <a:p>
            <a:pPr marL="365125" lvl="1" indent="-282575">
              <a:lnSpc>
                <a:spcPct val="110000"/>
              </a:lnSpc>
              <a:spcBef>
                <a:spcPts val="600"/>
              </a:spcBef>
              <a:spcAft>
                <a:spcPts val="1200"/>
              </a:spcAft>
              <a:buFont typeface="Arial"/>
              <a:buChar char="•"/>
            </a:pPr>
            <a:endParaRPr lang="en-US" sz="1400" dirty="0" smtClean="0">
              <a:solidFill>
                <a:schemeClr val="accent6">
                  <a:lumMod val="50000"/>
                </a:schemeClr>
              </a:solidFill>
              <a:latin typeface="+mj-lt"/>
              <a:hlinkClick r:id="rId4"/>
            </a:endParaRPr>
          </a:p>
          <a:p>
            <a:pPr marL="365125" lvl="1" indent="-282575">
              <a:lnSpc>
                <a:spcPct val="110000"/>
              </a:lnSpc>
              <a:spcBef>
                <a:spcPts val="600"/>
              </a:spcBef>
              <a:spcAft>
                <a:spcPts val="1200"/>
              </a:spcAft>
              <a:buFont typeface="Arial"/>
              <a:buChar char="•"/>
            </a:pPr>
            <a:endParaRPr lang="en-US" sz="1400" dirty="0" smtClean="0">
              <a:solidFill>
                <a:schemeClr val="accent6">
                  <a:lumMod val="50000"/>
                </a:schemeClr>
              </a:solidFill>
              <a:latin typeface="+mj-lt"/>
              <a:hlinkClick r:id="rId4"/>
            </a:endParaRPr>
          </a:p>
          <a:p>
            <a:pPr marL="365125" lvl="1" indent="-282575">
              <a:lnSpc>
                <a:spcPct val="110000"/>
              </a:lnSpc>
              <a:spcBef>
                <a:spcPts val="600"/>
              </a:spcBef>
              <a:buFont typeface="Verdana" charset="0"/>
              <a:buNone/>
            </a:pPr>
            <a:endParaRPr lang="en-US" sz="1800" dirty="0" smtClean="0">
              <a:solidFill>
                <a:schemeClr val="tx1"/>
              </a:solidFill>
              <a:latin typeface="+mj-lt"/>
            </a:endParaRPr>
          </a:p>
          <a:p>
            <a:pPr marL="365125" lvl="1" indent="-282575">
              <a:lnSpc>
                <a:spcPct val="110000"/>
              </a:lnSpc>
              <a:spcBef>
                <a:spcPts val="600"/>
              </a:spcBef>
              <a:buFont typeface="Verdana" charset="0"/>
              <a:buNone/>
            </a:pPr>
            <a:endParaRPr lang="en-US" sz="1800" dirty="0" smtClean="0">
              <a:solidFill>
                <a:schemeClr val="tx1"/>
              </a:solidFill>
              <a:latin typeface="+mj-lt"/>
            </a:endParaRPr>
          </a:p>
          <a:p>
            <a:pPr marL="365125" lvl="1" indent="-282575">
              <a:lnSpc>
                <a:spcPct val="130000"/>
              </a:lnSpc>
              <a:buFont typeface="Verdana" charset="0"/>
              <a:buNone/>
            </a:pPr>
            <a:endParaRPr lang="en-AU" sz="1600" dirty="0" smtClean="0"/>
          </a:p>
        </p:txBody>
      </p:sp>
      <p:pic>
        <p:nvPicPr>
          <p:cNvPr id="6" name="Picture 5"/>
          <p:cNvPicPr>
            <a:picLocks noChangeAspect="1"/>
          </p:cNvPicPr>
          <p:nvPr/>
        </p:nvPicPr>
        <p:blipFill>
          <a:blip r:embed="rId5"/>
          <a:stretch>
            <a:fillRect/>
          </a:stretch>
        </p:blipFill>
        <p:spPr>
          <a:xfrm>
            <a:off x="642808" y="3734571"/>
            <a:ext cx="7726492" cy="2924626"/>
          </a:xfrm>
          <a:prstGeom prst="rect">
            <a:avLst/>
          </a:prstGeom>
        </p:spPr>
      </p:pic>
      <p:sp>
        <p:nvSpPr>
          <p:cNvPr id="7" name="Rectangle 6"/>
          <p:cNvSpPr/>
          <p:nvPr/>
        </p:nvSpPr>
        <p:spPr>
          <a:xfrm>
            <a:off x="4377037" y="6374087"/>
            <a:ext cx="517847" cy="2851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8778"/>
            <a:ext cx="8229600" cy="1066800"/>
          </a:xfrm>
        </p:spPr>
        <p:txBody>
          <a:bodyPr>
            <a:normAutofit fontScale="90000"/>
          </a:bodyPr>
          <a:lstStyle/>
          <a:p>
            <a:r>
              <a:rPr lang="en-US" b="1" dirty="0" smtClean="0"/>
              <a:t>The Devices of Ptolemaic Astronomy</a:t>
            </a:r>
            <a:endParaRPr lang="en-US" b="1" dirty="0"/>
          </a:p>
        </p:txBody>
      </p:sp>
      <p:pic>
        <p:nvPicPr>
          <p:cNvPr id="5" name="Picture 4"/>
          <p:cNvPicPr>
            <a:picLocks noChangeAspect="1"/>
          </p:cNvPicPr>
          <p:nvPr/>
        </p:nvPicPr>
        <p:blipFill>
          <a:blip r:embed="rId2"/>
          <a:stretch>
            <a:fillRect/>
          </a:stretch>
        </p:blipFill>
        <p:spPr>
          <a:xfrm>
            <a:off x="577609" y="2009141"/>
            <a:ext cx="4396661" cy="4408231"/>
          </a:xfrm>
          <a:prstGeom prst="rect">
            <a:avLst/>
          </a:prstGeom>
        </p:spPr>
      </p:pic>
      <p:sp>
        <p:nvSpPr>
          <p:cNvPr id="6" name="TextBox 5"/>
          <p:cNvSpPr txBox="1"/>
          <p:nvPr/>
        </p:nvSpPr>
        <p:spPr>
          <a:xfrm>
            <a:off x="4672948" y="5698604"/>
            <a:ext cx="3298729" cy="523220"/>
          </a:xfrm>
          <a:prstGeom prst="rect">
            <a:avLst/>
          </a:prstGeom>
          <a:noFill/>
          <a:ln>
            <a:solidFill>
              <a:schemeClr val="tx1"/>
            </a:solidFill>
          </a:ln>
        </p:spPr>
        <p:txBody>
          <a:bodyPr wrap="square" rtlCol="0">
            <a:spAutoFit/>
          </a:bodyPr>
          <a:lstStyle/>
          <a:p>
            <a:r>
              <a:rPr lang="en-US" sz="1400" b="1" i="1" dirty="0" smtClean="0">
                <a:latin typeface="+mj-lt"/>
              </a:rPr>
              <a:t>Eccentric</a:t>
            </a:r>
            <a:r>
              <a:rPr lang="en-US" sz="1400" dirty="0" smtClean="0">
                <a:latin typeface="+mj-lt"/>
              </a:rPr>
              <a:t>: The earth is placed just off the centre of the planetary orbit</a:t>
            </a:r>
            <a:endParaRPr lang="en-US" sz="1400" dirty="0">
              <a:latin typeface="+mj-lt"/>
            </a:endParaRPr>
          </a:p>
        </p:txBody>
      </p:sp>
      <p:sp>
        <p:nvSpPr>
          <p:cNvPr id="7" name="TextBox 6"/>
          <p:cNvSpPr txBox="1"/>
          <p:nvPr/>
        </p:nvSpPr>
        <p:spPr>
          <a:xfrm>
            <a:off x="5881254" y="3312351"/>
            <a:ext cx="2645256" cy="1384995"/>
          </a:xfrm>
          <a:prstGeom prst="rect">
            <a:avLst/>
          </a:prstGeom>
          <a:noFill/>
          <a:ln>
            <a:solidFill>
              <a:schemeClr val="tx1"/>
            </a:solidFill>
          </a:ln>
        </p:spPr>
        <p:txBody>
          <a:bodyPr wrap="square" rtlCol="0">
            <a:spAutoFit/>
          </a:bodyPr>
          <a:lstStyle/>
          <a:p>
            <a:r>
              <a:rPr lang="en-US" sz="1400" b="1" i="1" dirty="0" smtClean="0">
                <a:latin typeface="+mj-lt"/>
              </a:rPr>
              <a:t>Equant</a:t>
            </a:r>
            <a:r>
              <a:rPr lang="en-US" sz="1400" dirty="0" smtClean="0">
                <a:latin typeface="+mj-lt"/>
              </a:rPr>
              <a:t>: The speed of the planet is uniform with respect to an imaginary point Q. </a:t>
            </a:r>
            <a:br>
              <a:rPr lang="en-US" sz="1400" dirty="0" smtClean="0">
                <a:latin typeface="+mj-lt"/>
              </a:rPr>
            </a:br>
            <a:r>
              <a:rPr lang="en-US" sz="1400" dirty="0" smtClean="0">
                <a:latin typeface="+mj-lt"/>
              </a:rPr>
              <a:t>The planet travels from A to F in the same time it takes to travel from F to B.</a:t>
            </a:r>
            <a:endParaRPr lang="en-US" sz="1400" dirty="0">
              <a:latin typeface="+mj-lt"/>
            </a:endParaRPr>
          </a:p>
        </p:txBody>
      </p:sp>
      <p:sp>
        <p:nvSpPr>
          <p:cNvPr id="8" name="TextBox 7"/>
          <p:cNvSpPr txBox="1"/>
          <p:nvPr/>
        </p:nvSpPr>
        <p:spPr>
          <a:xfrm>
            <a:off x="4451015" y="2097361"/>
            <a:ext cx="4235785" cy="523220"/>
          </a:xfrm>
          <a:prstGeom prst="rect">
            <a:avLst/>
          </a:prstGeom>
          <a:noFill/>
          <a:ln>
            <a:solidFill>
              <a:schemeClr val="tx1"/>
            </a:solidFill>
          </a:ln>
        </p:spPr>
        <p:txBody>
          <a:bodyPr wrap="square" rtlCol="0">
            <a:spAutoFit/>
          </a:bodyPr>
          <a:lstStyle/>
          <a:p>
            <a:r>
              <a:rPr lang="en-US" sz="1400" b="1" i="1" dirty="0" smtClean="0">
                <a:latin typeface="+mj-lt"/>
              </a:rPr>
              <a:t>Epicycle</a:t>
            </a:r>
            <a:r>
              <a:rPr lang="en-US" sz="1400" dirty="0" smtClean="0">
                <a:latin typeface="+mj-lt"/>
              </a:rPr>
              <a:t>: The planet orbits a small circle, which in turn revolves around the earth</a:t>
            </a:r>
            <a:endParaRPr lang="en-US" sz="1400" dirty="0">
              <a:latin typeface="+mj-lt"/>
            </a:endParaRPr>
          </a:p>
        </p:txBody>
      </p:sp>
      <p:sp>
        <p:nvSpPr>
          <p:cNvPr id="9" name="Oval 8"/>
          <p:cNvSpPr/>
          <p:nvPr/>
        </p:nvSpPr>
        <p:spPr>
          <a:xfrm>
            <a:off x="1282290" y="2559027"/>
            <a:ext cx="493187" cy="498562"/>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stCxn id="6" idx="1"/>
          </p:cNvCxnSpPr>
          <p:nvPr/>
        </p:nvCxnSpPr>
        <p:spPr>
          <a:xfrm rot="10800000">
            <a:off x="2909806" y="4623372"/>
            <a:ext cx="1763143" cy="1336843"/>
          </a:xfrm>
          <a:prstGeom prst="straightConnector1">
            <a:avLst/>
          </a:prstGeom>
          <a:ln w="63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1"/>
          </p:cNvCxnSpPr>
          <p:nvPr/>
        </p:nvCxnSpPr>
        <p:spPr>
          <a:xfrm rot="10800000" flipV="1">
            <a:off x="1792251" y="2358970"/>
            <a:ext cx="2658765" cy="449963"/>
          </a:xfrm>
          <a:prstGeom prst="straightConnector1">
            <a:avLst/>
          </a:prstGeom>
          <a:ln w="63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Urban.thmx</Template>
  <TotalTime>2188</TotalTime>
  <Words>2390</Words>
  <Application>Microsoft Office PowerPoint</Application>
  <PresentationFormat>On-screen Show (4:3)</PresentationFormat>
  <Paragraphs>247</Paragraphs>
  <Slides>42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ＭＳ Ｐゴシック</vt:lpstr>
      <vt:lpstr>Arial</vt:lpstr>
      <vt:lpstr>Calibri</vt:lpstr>
      <vt:lpstr>Georgia</vt:lpstr>
      <vt:lpstr>Trebuchet MS</vt:lpstr>
      <vt:lpstr>Verdana</vt:lpstr>
      <vt:lpstr>Wingdings</vt:lpstr>
      <vt:lpstr>Wingdings 2</vt:lpstr>
      <vt:lpstr>Urban</vt:lpstr>
      <vt:lpstr>PowerPoint Presentation</vt:lpstr>
      <vt:lpstr>PowerPoint Presentation</vt:lpstr>
      <vt:lpstr>Unit 4: Religion, Challenge &amp; Change</vt:lpstr>
      <vt:lpstr>The Two World Systems</vt:lpstr>
      <vt:lpstr>The Ptolemaic System</vt:lpstr>
      <vt:lpstr>The Motion of the Planets</vt:lpstr>
      <vt:lpstr>The Retrogression of Mars</vt:lpstr>
      <vt:lpstr>Ptolemy’s Mathematical Astronomy</vt:lpstr>
      <vt:lpstr>The Devices of Ptolemaic Astronomy</vt:lpstr>
      <vt:lpstr>Medieval Attitude to Astronomy</vt:lpstr>
      <vt:lpstr>The Copernican System</vt:lpstr>
      <vt:lpstr>Copernican Astronomy</vt:lpstr>
      <vt:lpstr>How Accurate was Astronomy? </vt:lpstr>
      <vt:lpstr>Osiander’s Preface (1543)</vt:lpstr>
      <vt:lpstr>The Copernican Theory</vt:lpstr>
      <vt:lpstr>Galileo Galilei (1564-1642)</vt:lpstr>
      <vt:lpstr>New Discoveries in the Heavens</vt:lpstr>
      <vt:lpstr>The Phases of Venus</vt:lpstr>
      <vt:lpstr>The Absence of Stellar Parallax</vt:lpstr>
      <vt:lpstr>Arguments against Copernicanism</vt:lpstr>
      <vt:lpstr>An Alternative: The Tychonic System</vt:lpstr>
      <vt:lpstr>PowerPoint Presentation</vt:lpstr>
      <vt:lpstr>Galileo’s Theory of the Tides</vt:lpstr>
      <vt:lpstr>The Interpretation of Scripture</vt:lpstr>
      <vt:lpstr>The Decree of the Council of Trent</vt:lpstr>
      <vt:lpstr>Was Copernicanism Compatible with Scripture?</vt:lpstr>
      <vt:lpstr>Interpreting the Bible Literally?</vt:lpstr>
      <vt:lpstr>Galileo’s Letter to the Grand Duchess Christina (1615)</vt:lpstr>
      <vt:lpstr>The Church’s Stance on Heliocentrism</vt:lpstr>
      <vt:lpstr>Bellarmine’s Letter to Foscarini</vt:lpstr>
      <vt:lpstr>Bellarmine’s Letter to Foscarini</vt:lpstr>
      <vt:lpstr>The 1616 Judgment</vt:lpstr>
      <vt:lpstr>The 1616 Injunction Against Galileo</vt:lpstr>
      <vt:lpstr>Three Documents</vt:lpstr>
      <vt:lpstr>Mixed Messages?</vt:lpstr>
      <vt:lpstr>The Thirty Years War (1618-1648)</vt:lpstr>
      <vt:lpstr>The Turmoil of the 30-Years War</vt:lpstr>
      <vt:lpstr>The Trial of 1633</vt:lpstr>
      <vt:lpstr>The Downfall of Galileo</vt:lpstr>
      <vt:lpstr>Was the Galileo Affair a Case of Science versus Religion?</vt:lpstr>
      <vt:lpstr>Recommended References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Religion and the Origins of Modern Science</dc:title>
  <dc:subject/>
  <dc:creator>Kristian Camilleri</dc:creator>
  <cp:keywords/>
  <dc:description/>
  <cp:lastModifiedBy>Mary</cp:lastModifiedBy>
  <cp:revision>52</cp:revision>
  <dcterms:created xsi:type="dcterms:W3CDTF">2018-02-17T07:19:31Z</dcterms:created>
  <dcterms:modified xsi:type="dcterms:W3CDTF">2018-02-17T23:10:44Z</dcterms:modified>
  <cp:category/>
</cp:coreProperties>
</file>