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15"/>
    <p:restoredTop sz="92617"/>
  </p:normalViewPr>
  <p:slideViewPr>
    <p:cSldViewPr snapToGrid="0" snapToObjects="1">
      <p:cViewPr varScale="1">
        <p:scale>
          <a:sx n="110" d="100"/>
          <a:sy n="110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cc9ca8f0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cc9ca8f0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cc9ca8f0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cc9ca8f0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ef35498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ef35498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ef354987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ef354987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ef354987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ef354987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cc9ca8f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cc9ca8f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ef3549875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ef3549875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ef354987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ef354987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036d6f4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036d6f4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ef3549875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ef3549875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s://www.youtube.com/watch?v=GRwVnQ8VFWU&amp;t=6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8850" y="384475"/>
            <a:ext cx="85206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AOS 1.3 Religion in Australia </a:t>
            </a:r>
            <a:endParaRPr sz="36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901875" y="435050"/>
            <a:ext cx="7597156" cy="42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1484725"/>
            <a:ext cx="8520600" cy="3299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rgbClr val="0000FF"/>
                </a:solidFill>
              </a:rPr>
              <a:t>Workshop Intentions</a:t>
            </a:r>
            <a:endParaRPr sz="2400" b="1" u="sng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 dirty="0">
              <a:solidFill>
                <a:srgbClr val="0000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 b="1" dirty="0">
                <a:solidFill>
                  <a:srgbClr val="0000FF"/>
                </a:solidFill>
              </a:rPr>
              <a:t>Look at the </a:t>
            </a:r>
            <a:r>
              <a:rPr lang="en" sz="2400" b="1" dirty="0" err="1" smtClean="0">
                <a:solidFill>
                  <a:srgbClr val="0000FF"/>
                </a:solidFill>
              </a:rPr>
              <a:t>Chr</a:t>
            </a:r>
            <a:r>
              <a:rPr lang="en-AU" sz="2400" b="1" dirty="0" err="1" smtClean="0">
                <a:solidFill>
                  <a:srgbClr val="0000FF"/>
                </a:solidFill>
              </a:rPr>
              <a:t>i</a:t>
            </a:r>
            <a:r>
              <a:rPr lang="en" sz="2400" b="1" dirty="0" err="1" smtClean="0">
                <a:solidFill>
                  <a:srgbClr val="0000FF"/>
                </a:solidFill>
              </a:rPr>
              <a:t>stian</a:t>
            </a:r>
            <a:r>
              <a:rPr lang="en" sz="2400" b="1" dirty="0" smtClean="0">
                <a:solidFill>
                  <a:srgbClr val="0000FF"/>
                </a:solidFill>
              </a:rPr>
              <a:t> </a:t>
            </a:r>
            <a:r>
              <a:rPr lang="en" sz="2400" b="1" dirty="0">
                <a:solidFill>
                  <a:srgbClr val="0000FF"/>
                </a:solidFill>
              </a:rPr>
              <a:t>- Catholic Perspective</a:t>
            </a:r>
            <a:endParaRPr sz="2400" b="1" dirty="0">
              <a:solidFill>
                <a:srgbClr val="0000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 b="1" dirty="0">
                <a:solidFill>
                  <a:srgbClr val="0000FF"/>
                </a:solidFill>
              </a:rPr>
              <a:t>Unpack the study guide</a:t>
            </a:r>
            <a:endParaRPr sz="2400" b="1" dirty="0">
              <a:solidFill>
                <a:srgbClr val="0000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 b="1" dirty="0">
                <a:solidFill>
                  <a:srgbClr val="0000FF"/>
                </a:solidFill>
              </a:rPr>
              <a:t>Key theme - Challenge to Social Structure in Australia</a:t>
            </a:r>
            <a:endParaRPr sz="2400" b="1" dirty="0">
              <a:solidFill>
                <a:srgbClr val="0000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 b="1" dirty="0">
                <a:solidFill>
                  <a:srgbClr val="0000FF"/>
                </a:solidFill>
              </a:rPr>
              <a:t>Key knowledge and skills</a:t>
            </a:r>
            <a:endParaRPr sz="2400" b="1" dirty="0">
              <a:solidFill>
                <a:srgbClr val="0000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 b="1" dirty="0">
                <a:solidFill>
                  <a:srgbClr val="0000FF"/>
                </a:solidFill>
              </a:rPr>
              <a:t>Refer to some Resources</a:t>
            </a:r>
            <a:endParaRPr sz="2400" b="1" dirty="0">
              <a:solidFill>
                <a:srgbClr val="0000FF"/>
              </a:solidFill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 b="1" dirty="0">
                <a:solidFill>
                  <a:srgbClr val="0000FF"/>
                </a:solidFill>
              </a:rPr>
              <a:t>Some possible activities</a:t>
            </a:r>
            <a:endParaRPr sz="2400" b="1" dirty="0">
              <a:solidFill>
                <a:srgbClr val="0000FF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158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Key themes - Leadership/Authority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44400" y="731350"/>
            <a:ext cx="9055200" cy="44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b="1">
                <a:solidFill>
                  <a:srgbClr val="0000FF"/>
                </a:solidFill>
              </a:rPr>
              <a:t>Resources - Australian Catholic Bishops’ Conference web site</a:t>
            </a:r>
            <a:endParaRPr sz="2200" b="1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b="1">
                <a:solidFill>
                  <a:srgbClr val="0000FF"/>
                </a:solidFill>
              </a:rPr>
              <a:t>Documents (Texts) on Catholic approach to</a:t>
            </a:r>
            <a:endParaRPr sz="2200" b="1">
              <a:solidFill>
                <a:srgbClr val="0000FF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■"/>
            </a:pPr>
            <a:r>
              <a:rPr lang="en" sz="2200" b="1">
                <a:solidFill>
                  <a:srgbClr val="0000FF"/>
                </a:solidFill>
              </a:rPr>
              <a:t>Euthanasia</a:t>
            </a:r>
            <a:endParaRPr sz="2200" b="1">
              <a:solidFill>
                <a:srgbClr val="0000FF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■"/>
            </a:pPr>
            <a:r>
              <a:rPr lang="en" sz="2200" b="1">
                <a:solidFill>
                  <a:srgbClr val="0000FF"/>
                </a:solidFill>
              </a:rPr>
              <a:t>Child Abuse </a:t>
            </a:r>
            <a:endParaRPr sz="2200" b="1">
              <a:solidFill>
                <a:srgbClr val="0000FF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■"/>
            </a:pPr>
            <a:r>
              <a:rPr lang="en" sz="2200" b="1">
                <a:solidFill>
                  <a:srgbClr val="0000FF"/>
                </a:solidFill>
              </a:rPr>
              <a:t>Ecology/Climate</a:t>
            </a:r>
            <a:endParaRPr sz="2200" b="1">
              <a:solidFill>
                <a:srgbClr val="0000FF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■"/>
            </a:pPr>
            <a:r>
              <a:rPr lang="en" sz="2200" b="1">
                <a:solidFill>
                  <a:srgbClr val="0000FF"/>
                </a:solidFill>
              </a:rPr>
              <a:t>Marriage</a:t>
            </a:r>
            <a:endParaRPr sz="2200" b="1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b="1">
                <a:solidFill>
                  <a:srgbClr val="0000FF"/>
                </a:solidFill>
              </a:rPr>
              <a:t>Other Social Structures</a:t>
            </a:r>
            <a:endParaRPr sz="2200" b="1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b="1">
                <a:solidFill>
                  <a:srgbClr val="0000FF"/>
                </a:solidFill>
              </a:rPr>
              <a:t>Council of Vatican 2 - Australian Catholics were well informed and educated on changes especially</a:t>
            </a:r>
            <a:endParaRPr sz="2200" b="1">
              <a:solidFill>
                <a:srgbClr val="0000FF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■"/>
            </a:pPr>
            <a:r>
              <a:rPr lang="en" sz="2200" b="1">
                <a:solidFill>
                  <a:srgbClr val="0000FF"/>
                </a:solidFill>
              </a:rPr>
              <a:t>Liturgy</a:t>
            </a:r>
            <a:endParaRPr sz="2200" b="1">
              <a:solidFill>
                <a:srgbClr val="0000FF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■"/>
            </a:pPr>
            <a:r>
              <a:rPr lang="en" sz="2200" b="1">
                <a:solidFill>
                  <a:srgbClr val="0000FF"/>
                </a:solidFill>
              </a:rPr>
              <a:t>Role of Laity/role of religious and priests. </a:t>
            </a:r>
            <a:endParaRPr sz="2200" b="1">
              <a:solidFill>
                <a:srgbClr val="0000FF"/>
              </a:solidFill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4258650" y="205375"/>
            <a:ext cx="4796421" cy="47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168318" y="0"/>
            <a:ext cx="88073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114600"/>
            <a:ext cx="85206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Key themes - Australian Soul - Secularism versus Religion &amp; its Social Structures.</a:t>
            </a:r>
            <a:endParaRPr b="1"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455075" y="1021025"/>
            <a:ext cx="8520600" cy="42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b="1">
                <a:solidFill>
                  <a:srgbClr val="0000FF"/>
                </a:solidFill>
              </a:rPr>
              <a:t>Definition of the Australian Soul</a:t>
            </a:r>
            <a:endParaRPr sz="2200" b="1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b="1">
                <a:solidFill>
                  <a:srgbClr val="0000FF"/>
                </a:solidFill>
              </a:rPr>
              <a:t>Good Resource - You Tube clip</a:t>
            </a:r>
            <a:endParaRPr sz="2200" b="1">
              <a:solidFill>
                <a:srgbClr val="0000FF"/>
              </a:solidFill>
              <a:uFill>
                <a:noFill/>
              </a:uFill>
              <a:hlinkClick r:id="rId4"/>
            </a:endParaRPr>
          </a:p>
          <a:p>
            <a:pPr marL="1371600" marR="76200" lvl="2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Roboto"/>
              <a:buChar char="■"/>
            </a:pPr>
            <a:r>
              <a:rPr lang="en" sz="2200" b="1">
                <a:solidFill>
                  <a:srgbClr val="0000FF"/>
                </a:solidFill>
                <a:highlight>
                  <a:srgbClr val="FAFAFA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The Making of Modern Australia Episode 04 'The Australian Soul'</a:t>
            </a:r>
            <a:endParaRPr sz="2200" b="1">
              <a:solidFill>
                <a:srgbClr val="0000FF"/>
              </a:solidFill>
              <a:highlight>
                <a:srgbClr val="FAFAFA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b="1">
                <a:solidFill>
                  <a:srgbClr val="0000FF"/>
                </a:solidFill>
              </a:rPr>
              <a:t>Indigenous Aboriginal Spirituality</a:t>
            </a:r>
            <a:endParaRPr sz="2200" b="1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b="1">
                <a:solidFill>
                  <a:srgbClr val="0000FF"/>
                </a:solidFill>
              </a:rPr>
              <a:t>Influence on key Religions</a:t>
            </a:r>
            <a:endParaRPr sz="2200" b="1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b="1">
                <a:solidFill>
                  <a:srgbClr val="0000FF"/>
                </a:solidFill>
              </a:rPr>
              <a:t>How is this Spirituality enculturated into other Religions.</a:t>
            </a:r>
            <a:endParaRPr sz="2200" b="1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b="1">
                <a:solidFill>
                  <a:srgbClr val="0000FF"/>
                </a:solidFill>
              </a:rPr>
              <a:t>Australian sense of Justice</a:t>
            </a:r>
            <a:endParaRPr sz="2200" b="1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b="1">
                <a:solidFill>
                  <a:srgbClr val="0000FF"/>
                </a:solidFill>
              </a:rPr>
              <a:t>Research Outreaches such as:</a:t>
            </a:r>
            <a:endParaRPr sz="2200" b="1">
              <a:solidFill>
                <a:srgbClr val="0000FF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■"/>
            </a:pPr>
            <a:r>
              <a:rPr lang="en" sz="2200" b="1">
                <a:solidFill>
                  <a:srgbClr val="0000FF"/>
                </a:solidFill>
              </a:rPr>
              <a:t>Vinnies, Brotherhood, Smith Family etc </a:t>
            </a:r>
            <a:endParaRPr sz="22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Study Guide</a:t>
            </a:r>
            <a:endParaRPr b="1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155CC"/>
                </a:solidFill>
              </a:rPr>
              <a:t>Religions in Australia</a:t>
            </a:r>
            <a:endParaRPr b="1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b="1">
                <a:solidFill>
                  <a:srgbClr val="1155CC"/>
                </a:solidFill>
              </a:rPr>
              <a:t>Past and Present - so a historical perspective</a:t>
            </a:r>
            <a:endParaRPr b="1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b="1">
                <a:solidFill>
                  <a:srgbClr val="1155CC"/>
                </a:solidFill>
              </a:rPr>
              <a:t>Influences on Australian Religious Composition</a:t>
            </a:r>
            <a:endParaRPr b="1">
              <a:solidFill>
                <a:srgbClr val="1155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lang="en" b="1">
                <a:solidFill>
                  <a:srgbClr val="FF0000"/>
                </a:solidFill>
              </a:rPr>
              <a:t>Secularisation</a:t>
            </a:r>
            <a:endParaRPr b="1">
              <a:solidFill>
                <a:srgbClr val="FF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lang="en" b="1">
                <a:solidFill>
                  <a:srgbClr val="FF0000"/>
                </a:solidFill>
              </a:rPr>
              <a:t>Migration</a:t>
            </a:r>
            <a:endParaRPr b="1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b="1">
                <a:solidFill>
                  <a:srgbClr val="1155CC"/>
                </a:solidFill>
              </a:rPr>
              <a:t>Self perception of each religion</a:t>
            </a:r>
            <a:endParaRPr b="1">
              <a:solidFill>
                <a:srgbClr val="1155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lang="en" b="1">
                <a:solidFill>
                  <a:srgbClr val="FF0000"/>
                </a:solidFill>
              </a:rPr>
              <a:t>Cohesive or Diverse?</a:t>
            </a:r>
            <a:endParaRPr b="1">
              <a:solidFill>
                <a:srgbClr val="FF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lang="en" b="1">
                <a:solidFill>
                  <a:srgbClr val="FF0000"/>
                </a:solidFill>
              </a:rPr>
              <a:t>Different forms of the tradition</a:t>
            </a:r>
            <a:endParaRPr b="1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b="1">
                <a:solidFill>
                  <a:srgbClr val="1155CC"/>
                </a:solidFill>
              </a:rPr>
              <a:t>Influence on the personal identity of adherents</a:t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6838" y="928988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149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Key Knowledge</a:t>
            </a:r>
            <a:endParaRPr b="1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867550" y="322225"/>
            <a:ext cx="4762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09425" y="722225"/>
            <a:ext cx="8940900" cy="4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b="1">
                <a:solidFill>
                  <a:srgbClr val="1155CC"/>
                </a:solidFill>
              </a:rPr>
              <a:t>Distribution Past and Present of major religions in Australia</a:t>
            </a:r>
            <a:endParaRPr b="1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b="1">
                <a:solidFill>
                  <a:srgbClr val="1155CC"/>
                </a:solidFill>
              </a:rPr>
              <a:t>Influences of </a:t>
            </a:r>
            <a:endParaRPr b="1">
              <a:solidFill>
                <a:srgbClr val="1155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lang="en" b="1">
                <a:solidFill>
                  <a:srgbClr val="FF0000"/>
                </a:solidFill>
              </a:rPr>
              <a:t>Recent religious and non-religious trends</a:t>
            </a:r>
            <a:endParaRPr b="1">
              <a:solidFill>
                <a:srgbClr val="FF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lang="en" b="1">
                <a:solidFill>
                  <a:srgbClr val="FF0000"/>
                </a:solidFill>
              </a:rPr>
              <a:t>Government policy</a:t>
            </a:r>
            <a:endParaRPr b="1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155CC"/>
                </a:solidFill>
              </a:rPr>
              <a:t>on Australian Religious composition</a:t>
            </a:r>
            <a:endParaRPr b="1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b="1">
                <a:solidFill>
                  <a:srgbClr val="1155CC"/>
                </a:solidFill>
              </a:rPr>
              <a:t>Expressions of collective identity through relevant aspects of religion</a:t>
            </a:r>
            <a:endParaRPr b="1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b="1">
                <a:solidFill>
                  <a:srgbClr val="1155CC"/>
                </a:solidFill>
              </a:rPr>
              <a:t>Personal meaning and identity found through engagement with various and relevant aspects of religion</a:t>
            </a:r>
            <a:endParaRPr b="1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b="1">
                <a:solidFill>
                  <a:srgbClr val="1155CC"/>
                </a:solidFill>
              </a:rPr>
              <a:t>Tensions that occur within the tradition over issues of authority, freedom, interpretation of beliefs and teaching, behaviour</a:t>
            </a:r>
            <a:endParaRPr b="1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b="1">
                <a:solidFill>
                  <a:srgbClr val="1155CC"/>
                </a:solidFill>
              </a:rPr>
              <a:t>Interaction betweendifferent religious traditions and reasons for these</a:t>
            </a:r>
            <a:endParaRPr b="1">
              <a:solidFill>
                <a:srgbClr val="1155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lang="en" b="1">
                <a:solidFill>
                  <a:srgbClr val="FF0000"/>
                </a:solidFill>
              </a:rPr>
              <a:t>Role of religion in providing infrastructure/role of ecumenism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2475450" y="55400"/>
            <a:ext cx="6496050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44100" y="16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Key Skills</a:t>
            </a:r>
            <a:endParaRPr b="1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742375"/>
            <a:ext cx="8585400" cy="44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 b="1" dirty="0">
                <a:solidFill>
                  <a:srgbClr val="0000FF"/>
                </a:solidFill>
              </a:rPr>
              <a:t>Describe DATA on </a:t>
            </a:r>
            <a:endParaRPr b="1" dirty="0">
              <a:solidFill>
                <a:srgbClr val="0000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 b="1" dirty="0">
                <a:solidFill>
                  <a:srgbClr val="0000FF"/>
                </a:solidFill>
              </a:rPr>
              <a:t>Distribution of</a:t>
            </a:r>
            <a:endParaRPr b="1" dirty="0">
              <a:solidFill>
                <a:srgbClr val="0000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 b="1" dirty="0">
                <a:solidFill>
                  <a:srgbClr val="0000FF"/>
                </a:solidFill>
              </a:rPr>
              <a:t>And adherence </a:t>
            </a:r>
            <a:endParaRPr b="1" dirty="0">
              <a:solidFill>
                <a:srgbClr val="0000FF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FF"/>
                </a:solidFill>
              </a:rPr>
              <a:t>to major religious traditions.</a:t>
            </a:r>
            <a:endParaRPr b="1" dirty="0"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 b="1" dirty="0">
                <a:solidFill>
                  <a:srgbClr val="0000FF"/>
                </a:solidFill>
              </a:rPr>
              <a:t>Explain influences on religious composition</a:t>
            </a:r>
            <a:endParaRPr b="1" dirty="0"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 b="1" dirty="0">
                <a:solidFill>
                  <a:srgbClr val="0000FF"/>
                </a:solidFill>
              </a:rPr>
              <a:t>Outline </a:t>
            </a:r>
            <a:endParaRPr b="1" dirty="0">
              <a:solidFill>
                <a:srgbClr val="0000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 b="1" dirty="0">
                <a:solidFill>
                  <a:srgbClr val="0000FF"/>
                </a:solidFill>
              </a:rPr>
              <a:t>how collective identity is expressed by religious traditions.</a:t>
            </a:r>
            <a:endParaRPr b="1" dirty="0">
              <a:solidFill>
                <a:srgbClr val="0000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 b="1" dirty="0">
                <a:solidFill>
                  <a:srgbClr val="0000FF"/>
                </a:solidFill>
              </a:rPr>
              <a:t>Personal meaning and identity that is found and further developed via engagement with aspects.</a:t>
            </a:r>
            <a:endParaRPr b="1" dirty="0"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 b="1" dirty="0">
                <a:solidFill>
                  <a:srgbClr val="0000FF"/>
                </a:solidFill>
              </a:rPr>
              <a:t>Describe tensions that can occur </a:t>
            </a:r>
            <a:r>
              <a:rPr lang="en-AU" b="1" dirty="0" err="1" smtClean="0">
                <a:solidFill>
                  <a:srgbClr val="0000FF"/>
                </a:solidFill>
              </a:rPr>
              <a:t>wi</a:t>
            </a:r>
            <a:r>
              <a:rPr lang="en" b="1" dirty="0" err="1" smtClean="0">
                <a:solidFill>
                  <a:srgbClr val="0000FF"/>
                </a:solidFill>
              </a:rPr>
              <a:t>th</a:t>
            </a:r>
            <a:r>
              <a:rPr lang="en" b="1" dirty="0" smtClean="0">
                <a:solidFill>
                  <a:srgbClr val="0000FF"/>
                </a:solidFill>
              </a:rPr>
              <a:t> </a:t>
            </a:r>
            <a:r>
              <a:rPr lang="en" b="1" dirty="0">
                <a:solidFill>
                  <a:srgbClr val="0000FF"/>
                </a:solidFill>
              </a:rPr>
              <a:t>members of the tradition.</a:t>
            </a:r>
            <a:endParaRPr b="1" dirty="0"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 b="1" dirty="0">
                <a:solidFill>
                  <a:srgbClr val="0000FF"/>
                </a:solidFill>
              </a:rPr>
              <a:t>Explain interactions between different traditions &amp; wider society and reasons for these.</a:t>
            </a:r>
            <a:endParaRPr b="1" dirty="0"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 b="1" dirty="0">
                <a:solidFill>
                  <a:srgbClr val="0000FF"/>
                </a:solidFill>
              </a:rPr>
              <a:t>Interpret, </a:t>
            </a:r>
            <a:r>
              <a:rPr lang="en" b="1" dirty="0" err="1">
                <a:solidFill>
                  <a:srgbClr val="0000FF"/>
                </a:solidFill>
              </a:rPr>
              <a:t>Synthesise</a:t>
            </a:r>
            <a:r>
              <a:rPr lang="en" b="1" dirty="0">
                <a:solidFill>
                  <a:srgbClr val="0000FF"/>
                </a:solidFill>
              </a:rPr>
              <a:t> and Apply primary and secondary source material</a:t>
            </a:r>
            <a:endParaRPr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88193" y="126594"/>
            <a:ext cx="8967600" cy="583604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70550" y="80200"/>
            <a:ext cx="8520600" cy="11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Key Themes - Sectarianism - Challenges within Christianity.</a:t>
            </a:r>
            <a:endParaRPr b="1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88200" y="1046625"/>
            <a:ext cx="8967600" cy="42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 b="1" dirty="0">
                <a:solidFill>
                  <a:srgbClr val="0000FF"/>
                </a:solidFill>
              </a:rPr>
              <a:t>Sectarianism</a:t>
            </a:r>
            <a:endParaRPr sz="2400" b="1" dirty="0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○"/>
            </a:pPr>
            <a:r>
              <a:rPr lang="en" sz="2400" b="1" dirty="0">
                <a:solidFill>
                  <a:srgbClr val="0000FF"/>
                </a:solidFill>
              </a:rPr>
              <a:t>Define</a:t>
            </a:r>
            <a:endParaRPr sz="2400" b="1" dirty="0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○"/>
            </a:pPr>
            <a:r>
              <a:rPr lang="en" sz="2400" b="1" dirty="0">
                <a:solidFill>
                  <a:srgbClr val="0000FF"/>
                </a:solidFill>
              </a:rPr>
              <a:t>Find Instances/Examples in Australian Society past and present</a:t>
            </a:r>
            <a:endParaRPr sz="2400" b="1" dirty="0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○"/>
            </a:pPr>
            <a:r>
              <a:rPr lang="en" sz="2400" b="1" dirty="0">
                <a:solidFill>
                  <a:srgbClr val="0000FF"/>
                </a:solidFill>
              </a:rPr>
              <a:t>Shift from </a:t>
            </a:r>
            <a:r>
              <a:rPr lang="en" sz="2400" b="1" dirty="0" smtClean="0">
                <a:solidFill>
                  <a:srgbClr val="0000FF"/>
                </a:solidFill>
              </a:rPr>
              <a:t>Se</a:t>
            </a:r>
            <a:r>
              <a:rPr lang="en-AU" sz="2400" b="1" dirty="0" smtClean="0">
                <a:solidFill>
                  <a:srgbClr val="0000FF"/>
                </a:solidFill>
              </a:rPr>
              <a:t>c</a:t>
            </a:r>
            <a:r>
              <a:rPr lang="en" sz="2400" b="1" dirty="0" err="1" smtClean="0">
                <a:solidFill>
                  <a:srgbClr val="0000FF"/>
                </a:solidFill>
              </a:rPr>
              <a:t>tarianism</a:t>
            </a:r>
            <a:r>
              <a:rPr lang="en" sz="2400" b="1" dirty="0" smtClean="0">
                <a:solidFill>
                  <a:srgbClr val="0000FF"/>
                </a:solidFill>
              </a:rPr>
              <a:t> </a:t>
            </a:r>
            <a:r>
              <a:rPr lang="en" sz="2400" b="1" dirty="0">
                <a:solidFill>
                  <a:srgbClr val="0000FF"/>
                </a:solidFill>
              </a:rPr>
              <a:t>between</a:t>
            </a:r>
            <a:endParaRPr sz="2400" b="1" dirty="0">
              <a:solidFill>
                <a:srgbClr val="0000FF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■"/>
            </a:pPr>
            <a:r>
              <a:rPr lang="en" sz="2400" b="1" dirty="0">
                <a:solidFill>
                  <a:srgbClr val="0000FF"/>
                </a:solidFill>
              </a:rPr>
              <a:t>Catholics/Protestants</a:t>
            </a:r>
            <a:endParaRPr sz="2400" b="1" dirty="0">
              <a:solidFill>
                <a:srgbClr val="0000FF"/>
              </a:solidFill>
            </a:endParaRPr>
          </a:p>
          <a:p>
            <a: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■"/>
            </a:pPr>
            <a:r>
              <a:rPr lang="en" sz="2400" b="1" dirty="0">
                <a:solidFill>
                  <a:srgbClr val="0000FF"/>
                </a:solidFill>
              </a:rPr>
              <a:t>Resource - Understanding Faith Unit 32</a:t>
            </a:r>
            <a:endParaRPr sz="2400" b="1" dirty="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Activity - research family elders who were at religious schools until the 1970s</a:t>
            </a:r>
            <a:endParaRPr sz="2400" b="1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2973750" y="638325"/>
            <a:ext cx="5747475" cy="39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65625"/>
            <a:ext cx="8520600" cy="8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Key Themes - </a:t>
            </a:r>
            <a:r>
              <a:rPr lang="en" sz="2400" b="1"/>
              <a:t>Origins of Australian Christianity - Challenge to Denominations Social Structures/Beliefs.</a:t>
            </a:r>
            <a:endParaRPr sz="2400" b="1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0" y="917925"/>
            <a:ext cx="9361800" cy="42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 b="1">
                <a:solidFill>
                  <a:srgbClr val="0000FF"/>
                </a:solidFill>
              </a:rPr>
              <a:t>Catholic Perspective</a:t>
            </a:r>
            <a:endParaRPr sz="2400" b="1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○"/>
            </a:pPr>
            <a:r>
              <a:rPr lang="en" sz="2400" b="1">
                <a:solidFill>
                  <a:srgbClr val="0000FF"/>
                </a:solidFill>
              </a:rPr>
              <a:t>Suppression of the Irish Catholics from 17th century</a:t>
            </a:r>
            <a:endParaRPr sz="2400" b="1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○"/>
            </a:pPr>
            <a:r>
              <a:rPr lang="en" sz="2400" b="1">
                <a:solidFill>
                  <a:srgbClr val="0000FF"/>
                </a:solidFill>
              </a:rPr>
              <a:t>Attempt at an uprising by Irish Catholics 1798 in England</a:t>
            </a:r>
            <a:endParaRPr sz="2400" b="1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○"/>
            </a:pPr>
            <a:r>
              <a:rPr lang="en" sz="2400" b="1">
                <a:solidFill>
                  <a:srgbClr val="0000FF"/>
                </a:solidFill>
              </a:rPr>
              <a:t>No priests in the  colony until 1801 (as convicts)</a:t>
            </a:r>
            <a:endParaRPr sz="2400" b="1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○"/>
            </a:pPr>
            <a:r>
              <a:rPr lang="en" sz="2400" b="1">
                <a:solidFill>
                  <a:srgbClr val="0000FF"/>
                </a:solidFill>
              </a:rPr>
              <a:t>First formal and accepted priest in 1820</a:t>
            </a:r>
            <a:endParaRPr sz="2400" b="1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○"/>
            </a:pPr>
            <a:r>
              <a:rPr lang="en" sz="2400" b="1">
                <a:solidFill>
                  <a:srgbClr val="0000FF"/>
                </a:solidFill>
              </a:rPr>
              <a:t>Most Catholic convicts or new immigrants were quite irreligious</a:t>
            </a:r>
            <a:endParaRPr sz="2400" b="1"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 b="1">
                <a:solidFill>
                  <a:srgbClr val="0000FF"/>
                </a:solidFill>
              </a:rPr>
              <a:t>Anglican/Protestant Perspective</a:t>
            </a:r>
            <a:endParaRPr sz="2400" b="1">
              <a:solidFill>
                <a:srgbClr val="0000F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○"/>
            </a:pPr>
            <a:r>
              <a:rPr lang="en" sz="2400" b="1">
                <a:solidFill>
                  <a:srgbClr val="0000FF"/>
                </a:solidFill>
              </a:rPr>
              <a:t>Saw the new colony as being “Anglican” only.</a:t>
            </a:r>
            <a:endParaRPr sz="2400" b="1">
              <a:solidFill>
                <a:srgbClr val="0000FF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47325" y="136650"/>
            <a:ext cx="10038225" cy="48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0" y="136650"/>
            <a:ext cx="8520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Key Themes - Challenges to Aspects around Education</a:t>
            </a:r>
            <a:endParaRPr b="1"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40550" y="1185900"/>
            <a:ext cx="9945000" cy="37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b="1">
                <a:solidFill>
                  <a:srgbClr val="0000FF"/>
                </a:solidFill>
              </a:rPr>
              <a:t>Education Act of 1872/Catholic Response</a:t>
            </a:r>
            <a:endParaRPr sz="2200" b="1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b="1">
                <a:solidFill>
                  <a:srgbClr val="0000FF"/>
                </a:solidFill>
              </a:rPr>
              <a:t>ACT called for education to be free, compulsory and secular - this latter concept really challenged Catholics?</a:t>
            </a:r>
            <a:endParaRPr sz="2200" b="1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b="1">
                <a:solidFill>
                  <a:srgbClr val="0000FF"/>
                </a:solidFill>
              </a:rPr>
              <a:t>Catholic Response - Chose to fight the ACT</a:t>
            </a:r>
            <a:endParaRPr sz="2200" b="1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b="1">
                <a:solidFill>
                  <a:srgbClr val="0000FF"/>
                </a:solidFill>
              </a:rPr>
              <a:t>Key Aspects involved</a:t>
            </a:r>
            <a:endParaRPr sz="2200" b="1">
              <a:solidFill>
                <a:srgbClr val="0000FF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■"/>
            </a:pPr>
            <a:r>
              <a:rPr lang="en" sz="2200" b="1">
                <a:solidFill>
                  <a:srgbClr val="0000FF"/>
                </a:solidFill>
              </a:rPr>
              <a:t>Social Structure - Archbishop Goold</a:t>
            </a:r>
            <a:endParaRPr sz="2200" b="1">
              <a:solidFill>
                <a:srgbClr val="0000FF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■"/>
            </a:pPr>
            <a:r>
              <a:rPr lang="en" sz="2200" b="1">
                <a:solidFill>
                  <a:srgbClr val="0000FF"/>
                </a:solidFill>
              </a:rPr>
              <a:t>Beliefs - around the Kingdom and who was eligible?</a:t>
            </a:r>
            <a:endParaRPr sz="2200" b="1">
              <a:solidFill>
                <a:srgbClr val="0000FF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■"/>
            </a:pPr>
            <a:r>
              <a:rPr lang="en" sz="2200" b="1">
                <a:solidFill>
                  <a:srgbClr val="0000FF"/>
                </a:solidFill>
              </a:rPr>
              <a:t>Ethics - how ethical was the ACT as a decision that alienated religious groups.</a:t>
            </a:r>
            <a:endParaRPr sz="2200" b="1">
              <a:solidFill>
                <a:srgbClr val="0000FF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673837" y="104275"/>
            <a:ext cx="815847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104275"/>
            <a:ext cx="85206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Key Themes - Challenges to Aspects around Education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39575"/>
            <a:ext cx="8520600" cy="3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b="1" dirty="0">
                <a:solidFill>
                  <a:srgbClr val="0000FF"/>
                </a:solidFill>
              </a:rPr>
              <a:t>Catholic Tertiary Institutions</a:t>
            </a:r>
            <a:endParaRPr sz="2200" b="1" dirty="0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b="1" dirty="0">
                <a:solidFill>
                  <a:srgbClr val="0000FF"/>
                </a:solidFill>
              </a:rPr>
              <a:t>Progress from Teachers’ Colleges to ACU</a:t>
            </a:r>
            <a:endParaRPr sz="2200" b="1" dirty="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b="1" dirty="0">
                <a:solidFill>
                  <a:srgbClr val="0000FF"/>
                </a:solidFill>
              </a:rPr>
              <a:t>Catholic Education (a Social Structure) - Role of Religious Brothers, Nuns and Priests</a:t>
            </a:r>
            <a:r>
              <a:rPr lang="en" sz="2200" dirty="0">
                <a:solidFill>
                  <a:srgbClr val="0000FF"/>
                </a:solidFill>
              </a:rPr>
              <a:t>. </a:t>
            </a:r>
            <a:r>
              <a:rPr lang="en" sz="2200" b="1" dirty="0">
                <a:solidFill>
                  <a:srgbClr val="0000FF"/>
                </a:solidFill>
              </a:rPr>
              <a:t>How did this social structure survive?  </a:t>
            </a:r>
            <a:r>
              <a:rPr lang="en" sz="2200" b="1" dirty="0" err="1">
                <a:solidFill>
                  <a:srgbClr val="0000FF"/>
                </a:solidFill>
              </a:rPr>
              <a:t>Sr</a:t>
            </a:r>
            <a:r>
              <a:rPr lang="en" sz="2200" b="1" dirty="0">
                <a:solidFill>
                  <a:srgbClr val="0000FF"/>
                </a:solidFill>
              </a:rPr>
              <a:t> Ursula Frayne RSM </a:t>
            </a:r>
            <a:endParaRPr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b="1" dirty="0">
                <a:solidFill>
                  <a:srgbClr val="0000FF"/>
                </a:solidFill>
              </a:rPr>
              <a:t>Fight for State Aid (Ethics Issue - Denominational schools had to pay twice for education)</a:t>
            </a:r>
            <a:endParaRPr sz="2200" b="1" dirty="0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b="1" dirty="0" err="1">
                <a:solidFill>
                  <a:srgbClr val="0000FF"/>
                </a:solidFill>
              </a:rPr>
              <a:t>Goulburn</a:t>
            </a:r>
            <a:r>
              <a:rPr lang="en" sz="2200" b="1" dirty="0">
                <a:solidFill>
                  <a:srgbClr val="0000FF"/>
                </a:solidFill>
              </a:rPr>
              <a:t> strike 1961</a:t>
            </a:r>
            <a:endParaRPr sz="2200" b="1" dirty="0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b="1" dirty="0">
                <a:solidFill>
                  <a:srgbClr val="0000FF"/>
                </a:solidFill>
              </a:rPr>
              <a:t>You Tube Clip “Lilac Time in </a:t>
            </a:r>
            <a:r>
              <a:rPr lang="en" sz="2200" b="1" dirty="0" err="1" smtClean="0">
                <a:solidFill>
                  <a:srgbClr val="0000FF"/>
                </a:solidFill>
              </a:rPr>
              <a:t>Goulburn</a:t>
            </a:r>
            <a:r>
              <a:rPr lang="en-AU" sz="2200" b="1" dirty="0" smtClean="0">
                <a:solidFill>
                  <a:srgbClr val="0000FF"/>
                </a:solidFill>
              </a:rPr>
              <a:t>”</a:t>
            </a:r>
            <a:endParaRPr sz="2200" b="1" dirty="0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b="1" dirty="0">
                <a:solidFill>
                  <a:srgbClr val="0000FF"/>
                </a:solidFill>
              </a:rPr>
              <a:t>Social structure - who decided?</a:t>
            </a:r>
            <a:endParaRPr sz="2200" b="1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Key themes - Social Structure - Leadership/Authority</a:t>
            </a:r>
            <a:endParaRPr b="1"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149100" y="950625"/>
            <a:ext cx="88458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●"/>
            </a:pPr>
            <a:r>
              <a:rPr lang="en" sz="2000" b="1">
                <a:solidFill>
                  <a:srgbClr val="0000FF"/>
                </a:solidFill>
              </a:rPr>
              <a:t>Key Leaders - Archbishops</a:t>
            </a:r>
            <a:endParaRPr sz="2000" b="1">
              <a:solidFill>
                <a:srgbClr val="0000FF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○"/>
            </a:pPr>
            <a:r>
              <a:rPr lang="en" sz="2000" b="1">
                <a:solidFill>
                  <a:srgbClr val="0000FF"/>
                </a:solidFill>
              </a:rPr>
              <a:t>Goold - Political</a:t>
            </a:r>
            <a:endParaRPr sz="2000" b="1">
              <a:solidFill>
                <a:srgbClr val="0000FF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○"/>
            </a:pPr>
            <a:r>
              <a:rPr lang="en" sz="2000" b="1">
                <a:solidFill>
                  <a:srgbClr val="0000FF"/>
                </a:solidFill>
              </a:rPr>
              <a:t>Mannix - Political</a:t>
            </a:r>
            <a:endParaRPr sz="2000" b="1">
              <a:solidFill>
                <a:srgbClr val="0000FF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○"/>
            </a:pPr>
            <a:r>
              <a:rPr lang="en" sz="2000" b="1">
                <a:solidFill>
                  <a:srgbClr val="0000FF"/>
                </a:solidFill>
              </a:rPr>
              <a:t>Knox - Structurally</a:t>
            </a:r>
            <a:endParaRPr sz="2000" b="1">
              <a:solidFill>
                <a:srgbClr val="0000FF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○"/>
            </a:pPr>
            <a:r>
              <a:rPr lang="en" sz="2000" b="1">
                <a:solidFill>
                  <a:srgbClr val="0000FF"/>
                </a:solidFill>
              </a:rPr>
              <a:t>George Pell - Education (Positive), Child Abuse (Negative)</a:t>
            </a:r>
            <a:endParaRPr sz="2000" b="1">
              <a:solidFill>
                <a:srgbClr val="0000FF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○"/>
            </a:pPr>
            <a:r>
              <a:rPr lang="en" sz="2000" b="1">
                <a:solidFill>
                  <a:srgbClr val="0000FF"/>
                </a:solidFill>
              </a:rPr>
              <a:t>Guildford Young - Built a “Catholic Identity in Tasmania”</a:t>
            </a:r>
            <a:endParaRPr sz="2000" b="1">
              <a:solidFill>
                <a:srgbClr val="0000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●"/>
            </a:pPr>
            <a:r>
              <a:rPr lang="en" sz="2000" b="1">
                <a:solidFill>
                  <a:srgbClr val="0000FF"/>
                </a:solidFill>
              </a:rPr>
              <a:t>Qualities</a:t>
            </a:r>
            <a:endParaRPr sz="2000" b="1">
              <a:solidFill>
                <a:srgbClr val="0000FF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○"/>
            </a:pPr>
            <a:r>
              <a:rPr lang="en" sz="2000" b="1">
                <a:solidFill>
                  <a:srgbClr val="0000FF"/>
                </a:solidFill>
              </a:rPr>
              <a:t>Patriarchal/Authoritarian?</a:t>
            </a:r>
            <a:endParaRPr sz="2000" b="1">
              <a:solidFill>
                <a:srgbClr val="0000FF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○"/>
            </a:pPr>
            <a:r>
              <a:rPr lang="en" sz="2000" b="1">
                <a:solidFill>
                  <a:srgbClr val="0000FF"/>
                </a:solidFill>
              </a:rPr>
              <a:t>Pastoral?</a:t>
            </a:r>
            <a:endParaRPr sz="2000" b="1">
              <a:solidFill>
                <a:srgbClr val="0000FF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●"/>
            </a:pPr>
            <a:r>
              <a:rPr lang="en" sz="2000" b="1">
                <a:solidFill>
                  <a:srgbClr val="0000FF"/>
                </a:solidFill>
              </a:rPr>
              <a:t>Political matters - DLP</a:t>
            </a:r>
            <a:endParaRPr sz="2000" b="1">
              <a:solidFill>
                <a:srgbClr val="0000FF"/>
              </a:solidFill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○"/>
            </a:pPr>
            <a:r>
              <a:rPr lang="en" sz="2000" b="1">
                <a:solidFill>
                  <a:srgbClr val="0000FF"/>
                </a:solidFill>
              </a:rPr>
              <a:t>Works of Bob Santa-Maria</a:t>
            </a:r>
            <a:endParaRPr sz="2000" b="1">
              <a:solidFill>
                <a:srgbClr val="0000FF"/>
              </a:solidFill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4347575" y="205375"/>
            <a:ext cx="4796421" cy="47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693</Words>
  <Application>Microsoft Macintosh PowerPoint</Application>
  <PresentationFormat>On-screen Show (16:9)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Roboto</vt:lpstr>
      <vt:lpstr>Simple Light</vt:lpstr>
      <vt:lpstr>AOS 1.3 Religion in Australia </vt:lpstr>
      <vt:lpstr>Study Guide</vt:lpstr>
      <vt:lpstr>Key Knowledge</vt:lpstr>
      <vt:lpstr>Key Skills</vt:lpstr>
      <vt:lpstr>Key Themes - Sectarianism - Challenges within Christianity.</vt:lpstr>
      <vt:lpstr>Key Themes - Origins of Australian Christianity - Challenge to Denominations Social Structures/Beliefs.</vt:lpstr>
      <vt:lpstr>Key Themes - Challenges to Aspects around Education</vt:lpstr>
      <vt:lpstr>Key Themes - Challenges to Aspects around Education</vt:lpstr>
      <vt:lpstr>Key themes - Social Structure - Leadership/Authority</vt:lpstr>
      <vt:lpstr>Key themes - Leadership/Authority </vt:lpstr>
      <vt:lpstr>Key themes - Australian Soul - Secularism versus Religion &amp; its Social Structures.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AOS 1.3 Religion in Australia </dc:title>
  <cp:lastModifiedBy>Michael Leonard</cp:lastModifiedBy>
  <cp:revision>4</cp:revision>
  <dcterms:modified xsi:type="dcterms:W3CDTF">2019-02-18T04:09:50Z</dcterms:modified>
</cp:coreProperties>
</file>