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6" r:id="rId1"/>
  </p:sldMasterIdLst>
  <p:notesMasterIdLst>
    <p:notesMasterId r:id="rId22"/>
  </p:notesMasterIdLst>
  <p:sldIdLst>
    <p:sldId id="256" r:id="rId2"/>
    <p:sldId id="257" r:id="rId3"/>
    <p:sldId id="262" r:id="rId4"/>
    <p:sldId id="280" r:id="rId5"/>
    <p:sldId id="265" r:id="rId6"/>
    <p:sldId id="266" r:id="rId7"/>
    <p:sldId id="267" r:id="rId8"/>
    <p:sldId id="268" r:id="rId9"/>
    <p:sldId id="272" r:id="rId10"/>
    <p:sldId id="269" r:id="rId11"/>
    <p:sldId id="273" r:id="rId12"/>
    <p:sldId id="275" r:id="rId13"/>
    <p:sldId id="276" r:id="rId14"/>
    <p:sldId id="274" r:id="rId15"/>
    <p:sldId id="270" r:id="rId16"/>
    <p:sldId id="278" r:id="rId17"/>
    <p:sldId id="281" r:id="rId18"/>
    <p:sldId id="277" r:id="rId19"/>
    <p:sldId id="282" r:id="rId20"/>
    <p:sldId id="283"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52"/>
    <p:restoredTop sz="94444"/>
  </p:normalViewPr>
  <p:slideViewPr>
    <p:cSldViewPr snapToGrid="0">
      <p:cViewPr varScale="1">
        <p:scale>
          <a:sx n="87" d="100"/>
          <a:sy n="87" d="100"/>
        </p:scale>
        <p:origin x="17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46D432-10DE-D64A-8AF5-02A7FD74FD4D}" type="datetimeFigureOut">
              <a:rPr lang="en-US" smtClean="0"/>
              <a:t>3/19/24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EEF863-96B4-6741-9306-7446F78703DB}" type="slidenum">
              <a:rPr lang="en-US" smtClean="0"/>
              <a:t>‹#›</a:t>
            </a:fld>
            <a:endParaRPr lang="en-US"/>
          </a:p>
        </p:txBody>
      </p:sp>
    </p:spTree>
    <p:extLst>
      <p:ext uri="{BB962C8B-B14F-4D97-AF65-F5344CB8AC3E}">
        <p14:creationId xmlns:p14="http://schemas.microsoft.com/office/powerpoint/2010/main" val="3034693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interest in the questions we are thinking about tonight is very much driven by my study of the relationship between Christianity and European imperialism and between Christianity and Indigenous ways of being here and elsewhere. I am reading back into the early history of Christianity to understand what happened in these more recent contexts and the ongoing ways that they shape both Christian communities and the broader world..</a:t>
            </a:r>
          </a:p>
        </p:txBody>
      </p:sp>
      <p:sp>
        <p:nvSpPr>
          <p:cNvPr id="4" name="Slide Number Placeholder 3"/>
          <p:cNvSpPr>
            <a:spLocks noGrp="1"/>
          </p:cNvSpPr>
          <p:nvPr>
            <p:ph type="sldNum" sz="quarter" idx="5"/>
          </p:nvPr>
        </p:nvSpPr>
        <p:spPr/>
        <p:txBody>
          <a:bodyPr/>
          <a:lstStyle/>
          <a:p>
            <a:fld id="{42EEF863-96B4-6741-9306-7446F78703DB}" type="slidenum">
              <a:rPr lang="en-US" smtClean="0"/>
              <a:t>2</a:t>
            </a:fld>
            <a:endParaRPr lang="en-US"/>
          </a:p>
        </p:txBody>
      </p:sp>
    </p:spTree>
    <p:extLst>
      <p:ext uri="{BB962C8B-B14F-4D97-AF65-F5344CB8AC3E}">
        <p14:creationId xmlns:p14="http://schemas.microsoft.com/office/powerpoint/2010/main" val="2795161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EF863-96B4-6741-9306-7446F78703DB}" type="slidenum">
              <a:rPr lang="en-US" smtClean="0"/>
              <a:t>16</a:t>
            </a:fld>
            <a:endParaRPr lang="en-US"/>
          </a:p>
        </p:txBody>
      </p:sp>
    </p:spTree>
    <p:extLst>
      <p:ext uri="{BB962C8B-B14F-4D97-AF65-F5344CB8AC3E}">
        <p14:creationId xmlns:p14="http://schemas.microsoft.com/office/powerpoint/2010/main" val="4067216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E4CA3-200C-5241-B98B-52FBAA3BD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9663C-0AB8-A533-6CB0-7F0C1C5132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226D03-8643-2A3C-FFC2-F239626652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23531F-E9D8-C3A6-4BE6-87FE43B9067C}"/>
              </a:ext>
            </a:extLst>
          </p:cNvPr>
          <p:cNvSpPr>
            <a:spLocks noGrp="1"/>
          </p:cNvSpPr>
          <p:nvPr>
            <p:ph type="sldNum" sz="quarter" idx="5"/>
          </p:nvPr>
        </p:nvSpPr>
        <p:spPr/>
        <p:txBody>
          <a:bodyPr/>
          <a:lstStyle/>
          <a:p>
            <a:fld id="{42EEF863-96B4-6741-9306-7446F78703DB}" type="slidenum">
              <a:rPr lang="en-US" smtClean="0"/>
              <a:t>18</a:t>
            </a:fld>
            <a:endParaRPr lang="en-US"/>
          </a:p>
        </p:txBody>
      </p:sp>
    </p:spTree>
    <p:extLst>
      <p:ext uri="{BB962C8B-B14F-4D97-AF65-F5344CB8AC3E}">
        <p14:creationId xmlns:p14="http://schemas.microsoft.com/office/powerpoint/2010/main" val="1622080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different times and in different places, challenges in one of these three categories may emerge as particularly significant. For example, a major theological division may lead to major schism within the church. Or a particular church tradition may face intense persecution and be at risk of dying out altogether. However in general these three challenges are closely related and overlapping. For example, how churches understand their place in salvation history is likely to inform its relationship to the dominant culture, but in any given Christian tradition there are likely to be differences in how these relationships are understood.</a:t>
            </a:r>
          </a:p>
        </p:txBody>
      </p:sp>
      <p:sp>
        <p:nvSpPr>
          <p:cNvPr id="4" name="Slide Number Placeholder 3"/>
          <p:cNvSpPr>
            <a:spLocks noGrp="1"/>
          </p:cNvSpPr>
          <p:nvPr>
            <p:ph type="sldNum" sz="quarter" idx="5"/>
          </p:nvPr>
        </p:nvSpPr>
        <p:spPr/>
        <p:txBody>
          <a:bodyPr/>
          <a:lstStyle/>
          <a:p>
            <a:fld id="{42EEF863-96B4-6741-9306-7446F78703DB}" type="slidenum">
              <a:rPr lang="en-US" smtClean="0"/>
              <a:t>3</a:t>
            </a:fld>
            <a:endParaRPr lang="en-US"/>
          </a:p>
        </p:txBody>
      </p:sp>
    </p:spTree>
    <p:extLst>
      <p:ext uri="{BB962C8B-B14F-4D97-AF65-F5344CB8AC3E}">
        <p14:creationId xmlns:p14="http://schemas.microsoft.com/office/powerpoint/2010/main" val="2261452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Indigenous societies here in these lands are some of the only peoples who do not seem to had slavery or enslaved people as part of their societies.</a:t>
            </a:r>
          </a:p>
        </p:txBody>
      </p:sp>
      <p:sp>
        <p:nvSpPr>
          <p:cNvPr id="4" name="Slide Number Placeholder 3"/>
          <p:cNvSpPr>
            <a:spLocks noGrp="1"/>
          </p:cNvSpPr>
          <p:nvPr>
            <p:ph type="sldNum" sz="quarter" idx="5"/>
          </p:nvPr>
        </p:nvSpPr>
        <p:spPr/>
        <p:txBody>
          <a:bodyPr/>
          <a:lstStyle/>
          <a:p>
            <a:fld id="{42EEF863-96B4-6741-9306-7446F78703DB}" type="slidenum">
              <a:rPr lang="en-US" smtClean="0"/>
              <a:t>5</a:t>
            </a:fld>
            <a:endParaRPr lang="en-US"/>
          </a:p>
        </p:txBody>
      </p:sp>
    </p:spTree>
    <p:extLst>
      <p:ext uri="{BB962C8B-B14F-4D97-AF65-F5344CB8AC3E}">
        <p14:creationId xmlns:p14="http://schemas.microsoft.com/office/powerpoint/2010/main" val="1326845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is described as voluntarily becoming a slave by becoming human, Christians are depicted as slaves of Christ, but this slavery is also depicted as freedom from slavery to sin. Slavery has both positive and negative connotations in the NT texts.</a:t>
            </a:r>
          </a:p>
          <a:p>
            <a:r>
              <a:rPr lang="en-US" dirty="0"/>
              <a:t>There is no evidence that Christians were more temperate or less violent towards enslaved people than their pagan </a:t>
            </a:r>
            <a:r>
              <a:rPr lang="en-US" dirty="0" err="1"/>
              <a:t>neighbours</a:t>
            </a:r>
            <a:r>
              <a:rPr lang="en-US" dirty="0"/>
              <a:t>.</a:t>
            </a:r>
          </a:p>
        </p:txBody>
      </p:sp>
      <p:sp>
        <p:nvSpPr>
          <p:cNvPr id="4" name="Slide Number Placeholder 3"/>
          <p:cNvSpPr>
            <a:spLocks noGrp="1"/>
          </p:cNvSpPr>
          <p:nvPr>
            <p:ph type="sldNum" sz="quarter" idx="5"/>
          </p:nvPr>
        </p:nvSpPr>
        <p:spPr/>
        <p:txBody>
          <a:bodyPr/>
          <a:lstStyle/>
          <a:p>
            <a:fld id="{42EEF863-96B4-6741-9306-7446F78703DB}" type="slidenum">
              <a:rPr lang="en-US" smtClean="0"/>
              <a:t>6</a:t>
            </a:fld>
            <a:endParaRPr lang="en-US"/>
          </a:p>
        </p:txBody>
      </p:sp>
    </p:spTree>
    <p:extLst>
      <p:ext uri="{BB962C8B-B14F-4D97-AF65-F5344CB8AC3E}">
        <p14:creationId xmlns:p14="http://schemas.microsoft.com/office/powerpoint/2010/main" val="3654390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Ultimately, most early Christian writers concluded that slavery was a consequence of human sinfulness after the Fall. It should be ameliorated but could not and did not need to be eliminated. This ‘slave tag’ dates from the period after Constantine.</a:t>
            </a:r>
          </a:p>
        </p:txBody>
      </p:sp>
      <p:sp>
        <p:nvSpPr>
          <p:cNvPr id="4" name="Slide Number Placeholder 3"/>
          <p:cNvSpPr>
            <a:spLocks noGrp="1"/>
          </p:cNvSpPr>
          <p:nvPr>
            <p:ph type="sldNum" sz="quarter" idx="5"/>
          </p:nvPr>
        </p:nvSpPr>
        <p:spPr/>
        <p:txBody>
          <a:bodyPr/>
          <a:lstStyle/>
          <a:p>
            <a:fld id="{42EEF863-96B4-6741-9306-7446F78703DB}" type="slidenum">
              <a:rPr lang="en-US" smtClean="0"/>
              <a:t>7</a:t>
            </a:fld>
            <a:endParaRPr lang="en-US"/>
          </a:p>
        </p:txBody>
      </p:sp>
    </p:spTree>
    <p:extLst>
      <p:ext uri="{BB962C8B-B14F-4D97-AF65-F5344CB8AC3E}">
        <p14:creationId xmlns:p14="http://schemas.microsoft.com/office/powerpoint/2010/main" val="1790104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 depicts Pope Gregory 1, in the late 6</a:t>
            </a:r>
            <a:r>
              <a:rPr lang="en-US" baseline="30000" dirty="0"/>
              <a:t>th</a:t>
            </a:r>
            <a:r>
              <a:rPr lang="en-US" dirty="0"/>
              <a:t> century, noticing ‘Angles’ or English people, who were being sold in a slave market in Rome.</a:t>
            </a:r>
          </a:p>
        </p:txBody>
      </p:sp>
      <p:sp>
        <p:nvSpPr>
          <p:cNvPr id="4" name="Slide Number Placeholder 3"/>
          <p:cNvSpPr>
            <a:spLocks noGrp="1"/>
          </p:cNvSpPr>
          <p:nvPr>
            <p:ph type="sldNum" sz="quarter" idx="5"/>
          </p:nvPr>
        </p:nvSpPr>
        <p:spPr/>
        <p:txBody>
          <a:bodyPr/>
          <a:lstStyle/>
          <a:p>
            <a:fld id="{42EEF863-96B4-6741-9306-7446F78703DB}" type="slidenum">
              <a:rPr lang="en-US" smtClean="0"/>
              <a:t>8</a:t>
            </a:fld>
            <a:endParaRPr lang="en-US"/>
          </a:p>
        </p:txBody>
      </p:sp>
    </p:spTree>
    <p:extLst>
      <p:ext uri="{BB962C8B-B14F-4D97-AF65-F5344CB8AC3E}">
        <p14:creationId xmlns:p14="http://schemas.microsoft.com/office/powerpoint/2010/main" val="1947674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consequence of these laws, many slaveholders tried to keep enslaved people unbaptized and unmarried.</a:t>
            </a:r>
          </a:p>
        </p:txBody>
      </p:sp>
      <p:sp>
        <p:nvSpPr>
          <p:cNvPr id="4" name="Slide Number Placeholder 3"/>
          <p:cNvSpPr>
            <a:spLocks noGrp="1"/>
          </p:cNvSpPr>
          <p:nvPr>
            <p:ph type="sldNum" sz="quarter" idx="5"/>
          </p:nvPr>
        </p:nvSpPr>
        <p:spPr/>
        <p:txBody>
          <a:bodyPr/>
          <a:lstStyle/>
          <a:p>
            <a:fld id="{42EEF863-96B4-6741-9306-7446F78703DB}" type="slidenum">
              <a:rPr lang="en-US" smtClean="0"/>
              <a:t>9</a:t>
            </a:fld>
            <a:endParaRPr lang="en-US"/>
          </a:p>
        </p:txBody>
      </p:sp>
    </p:spTree>
    <p:extLst>
      <p:ext uri="{BB962C8B-B14F-4D97-AF65-F5344CB8AC3E}">
        <p14:creationId xmlns:p14="http://schemas.microsoft.com/office/powerpoint/2010/main" val="939271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EF863-96B4-6741-9306-7446F78703DB}" type="slidenum">
              <a:rPr lang="en-US" smtClean="0"/>
              <a:t>10</a:t>
            </a:fld>
            <a:endParaRPr lang="en-US"/>
          </a:p>
        </p:txBody>
      </p:sp>
    </p:spTree>
    <p:extLst>
      <p:ext uri="{BB962C8B-B14F-4D97-AF65-F5344CB8AC3E}">
        <p14:creationId xmlns:p14="http://schemas.microsoft.com/office/powerpoint/2010/main" val="3921324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EF863-96B4-6741-9306-7446F78703DB}" type="slidenum">
              <a:rPr lang="en-US" smtClean="0"/>
              <a:t>12</a:t>
            </a:fld>
            <a:endParaRPr lang="en-US"/>
          </a:p>
        </p:txBody>
      </p:sp>
    </p:spTree>
    <p:extLst>
      <p:ext uri="{BB962C8B-B14F-4D97-AF65-F5344CB8AC3E}">
        <p14:creationId xmlns:p14="http://schemas.microsoft.com/office/powerpoint/2010/main" val="2906206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D8D8E4C-E9E1-D842-8010-910F14728ACE}" type="datetimeFigureOut">
              <a:rPr lang="en-US" smtClean="0"/>
              <a:t>3/19/24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8947C-9DF9-4A4E-8800-59DF07E8628D}" type="slidenum">
              <a:rPr lang="en-US" smtClean="0"/>
              <a:t>‹#›</a:t>
            </a:fld>
            <a:endParaRPr lang="en-US"/>
          </a:p>
        </p:txBody>
      </p:sp>
    </p:spTree>
    <p:extLst>
      <p:ext uri="{BB962C8B-B14F-4D97-AF65-F5344CB8AC3E}">
        <p14:creationId xmlns:p14="http://schemas.microsoft.com/office/powerpoint/2010/main" val="433468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D8D8E4C-E9E1-D842-8010-910F14728ACE}" type="datetimeFigureOut">
              <a:rPr lang="en-US" smtClean="0"/>
              <a:t>3/19/24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8947C-9DF9-4A4E-8800-59DF07E8628D}" type="slidenum">
              <a:rPr lang="en-US" smtClean="0"/>
              <a:t>‹#›</a:t>
            </a:fld>
            <a:endParaRPr lang="en-US"/>
          </a:p>
        </p:txBody>
      </p:sp>
    </p:spTree>
    <p:extLst>
      <p:ext uri="{BB962C8B-B14F-4D97-AF65-F5344CB8AC3E}">
        <p14:creationId xmlns:p14="http://schemas.microsoft.com/office/powerpoint/2010/main" val="386664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D8D8E4C-E9E1-D842-8010-910F14728ACE}" type="datetimeFigureOut">
              <a:rPr lang="en-US" smtClean="0"/>
              <a:t>3/19/24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8947C-9DF9-4A4E-8800-59DF07E8628D}" type="slidenum">
              <a:rPr lang="en-US" smtClean="0"/>
              <a:t>‹#›</a:t>
            </a:fld>
            <a:endParaRPr lang="en-US"/>
          </a:p>
        </p:txBody>
      </p:sp>
    </p:spTree>
    <p:extLst>
      <p:ext uri="{BB962C8B-B14F-4D97-AF65-F5344CB8AC3E}">
        <p14:creationId xmlns:p14="http://schemas.microsoft.com/office/powerpoint/2010/main" val="3279489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D8D8E4C-E9E1-D842-8010-910F14728ACE}" type="datetimeFigureOut">
              <a:rPr lang="en-US" smtClean="0"/>
              <a:t>3/19/24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8947C-9DF9-4A4E-8800-59DF07E8628D}" type="slidenum">
              <a:rPr lang="en-US" smtClean="0"/>
              <a:t>‹#›</a:t>
            </a:fld>
            <a:endParaRPr lang="en-US"/>
          </a:p>
        </p:txBody>
      </p:sp>
    </p:spTree>
    <p:extLst>
      <p:ext uri="{BB962C8B-B14F-4D97-AF65-F5344CB8AC3E}">
        <p14:creationId xmlns:p14="http://schemas.microsoft.com/office/powerpoint/2010/main" val="3194617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D8D8E4C-E9E1-D842-8010-910F14728ACE}" type="datetimeFigureOut">
              <a:rPr lang="en-US" smtClean="0"/>
              <a:t>3/19/24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8947C-9DF9-4A4E-8800-59DF07E8628D}" type="slidenum">
              <a:rPr lang="en-US" smtClean="0"/>
              <a:t>‹#›</a:t>
            </a:fld>
            <a:endParaRPr lang="en-US"/>
          </a:p>
        </p:txBody>
      </p:sp>
    </p:spTree>
    <p:extLst>
      <p:ext uri="{BB962C8B-B14F-4D97-AF65-F5344CB8AC3E}">
        <p14:creationId xmlns:p14="http://schemas.microsoft.com/office/powerpoint/2010/main" val="458740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D8D8E4C-E9E1-D842-8010-910F14728ACE}" type="datetimeFigureOut">
              <a:rPr lang="en-US" smtClean="0"/>
              <a:t>3/19/24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98947C-9DF9-4A4E-8800-59DF07E8628D}" type="slidenum">
              <a:rPr lang="en-US" smtClean="0"/>
              <a:t>‹#›</a:t>
            </a:fld>
            <a:endParaRPr lang="en-US"/>
          </a:p>
        </p:txBody>
      </p:sp>
    </p:spTree>
    <p:extLst>
      <p:ext uri="{BB962C8B-B14F-4D97-AF65-F5344CB8AC3E}">
        <p14:creationId xmlns:p14="http://schemas.microsoft.com/office/powerpoint/2010/main" val="3094940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D8D8E4C-E9E1-D842-8010-910F14728ACE}" type="datetimeFigureOut">
              <a:rPr lang="en-US" smtClean="0"/>
              <a:t>3/19/24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98947C-9DF9-4A4E-8800-59DF07E8628D}" type="slidenum">
              <a:rPr lang="en-US" smtClean="0"/>
              <a:t>‹#›</a:t>
            </a:fld>
            <a:endParaRPr lang="en-US"/>
          </a:p>
        </p:txBody>
      </p:sp>
    </p:spTree>
    <p:extLst>
      <p:ext uri="{BB962C8B-B14F-4D97-AF65-F5344CB8AC3E}">
        <p14:creationId xmlns:p14="http://schemas.microsoft.com/office/powerpoint/2010/main" val="2187583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D8D8E4C-E9E1-D842-8010-910F14728ACE}" type="datetimeFigureOut">
              <a:rPr lang="en-US" smtClean="0"/>
              <a:t>3/19/24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98947C-9DF9-4A4E-8800-59DF07E8628D}" type="slidenum">
              <a:rPr lang="en-US" smtClean="0"/>
              <a:t>‹#›</a:t>
            </a:fld>
            <a:endParaRPr lang="en-US"/>
          </a:p>
        </p:txBody>
      </p:sp>
    </p:spTree>
    <p:extLst>
      <p:ext uri="{BB962C8B-B14F-4D97-AF65-F5344CB8AC3E}">
        <p14:creationId xmlns:p14="http://schemas.microsoft.com/office/powerpoint/2010/main" val="311807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D8E4C-E9E1-D842-8010-910F14728ACE}" type="datetimeFigureOut">
              <a:rPr lang="en-US" smtClean="0"/>
              <a:t>3/19/24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98947C-9DF9-4A4E-8800-59DF07E8628D}" type="slidenum">
              <a:rPr lang="en-US" smtClean="0"/>
              <a:t>‹#›</a:t>
            </a:fld>
            <a:endParaRPr lang="en-US"/>
          </a:p>
        </p:txBody>
      </p:sp>
    </p:spTree>
    <p:extLst>
      <p:ext uri="{BB962C8B-B14F-4D97-AF65-F5344CB8AC3E}">
        <p14:creationId xmlns:p14="http://schemas.microsoft.com/office/powerpoint/2010/main" val="276484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D8D8E4C-E9E1-D842-8010-910F14728ACE}" type="datetimeFigureOut">
              <a:rPr lang="en-US" smtClean="0"/>
              <a:t>3/19/24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98947C-9DF9-4A4E-8800-59DF07E8628D}" type="slidenum">
              <a:rPr lang="en-US" smtClean="0"/>
              <a:t>‹#›</a:t>
            </a:fld>
            <a:endParaRPr lang="en-US"/>
          </a:p>
        </p:txBody>
      </p:sp>
    </p:spTree>
    <p:extLst>
      <p:ext uri="{BB962C8B-B14F-4D97-AF65-F5344CB8AC3E}">
        <p14:creationId xmlns:p14="http://schemas.microsoft.com/office/powerpoint/2010/main" val="436402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D8D8E4C-E9E1-D842-8010-910F14728ACE}" type="datetimeFigureOut">
              <a:rPr lang="en-US" smtClean="0"/>
              <a:t>3/19/24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98947C-9DF9-4A4E-8800-59DF07E8628D}" type="slidenum">
              <a:rPr lang="en-US" smtClean="0"/>
              <a:t>‹#›</a:t>
            </a:fld>
            <a:endParaRPr lang="en-US"/>
          </a:p>
        </p:txBody>
      </p:sp>
    </p:spTree>
    <p:extLst>
      <p:ext uri="{BB962C8B-B14F-4D97-AF65-F5344CB8AC3E}">
        <p14:creationId xmlns:p14="http://schemas.microsoft.com/office/powerpoint/2010/main" val="672750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8D8E4C-E9E1-D842-8010-910F14728ACE}" type="datetimeFigureOut">
              <a:rPr lang="en-US" smtClean="0"/>
              <a:t>3/19/24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898947C-9DF9-4A4E-8800-59DF07E8628D}" type="slidenum">
              <a:rPr lang="en-US" smtClean="0"/>
              <a:t>‹#›</a:t>
            </a:fld>
            <a:endParaRPr lang="en-US"/>
          </a:p>
        </p:txBody>
      </p:sp>
    </p:spTree>
    <p:extLst>
      <p:ext uri="{BB962C8B-B14F-4D97-AF65-F5344CB8AC3E}">
        <p14:creationId xmlns:p14="http://schemas.microsoft.com/office/powerpoint/2010/main" val="2300106760"/>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SKo-_Xxfywk?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minutesofevidence.com.a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slate.com/news-and-politics/2021/09/atlantic-slave-trade-history-animated-interactive.html" TargetMode="External"/><Relationship Id="rId2" Type="http://schemas.openxmlformats.org/officeDocument/2006/relationships/hyperlink" Target="https://www.screenaustralia.gov.au/the-screen-guide/t/servant-or-slave-2015/33088/"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B0292E-9251-9FDD-D1FA-6D0FB5F64895}"/>
              </a:ext>
            </a:extLst>
          </p:cNvPr>
          <p:cNvSpPr>
            <a:spLocks noGrp="1"/>
          </p:cNvSpPr>
          <p:nvPr>
            <p:ph type="ctrTitle"/>
          </p:nvPr>
        </p:nvSpPr>
        <p:spPr>
          <a:xfrm>
            <a:off x="838200" y="451381"/>
            <a:ext cx="10512552" cy="4066540"/>
          </a:xfrm>
        </p:spPr>
        <p:txBody>
          <a:bodyPr anchor="b">
            <a:normAutofit/>
          </a:bodyPr>
          <a:lstStyle/>
          <a:p>
            <a:pPr algn="l"/>
            <a:r>
              <a:rPr lang="en-US" sz="6600"/>
              <a:t>Christianity: Challenges and Responses</a:t>
            </a:r>
          </a:p>
        </p:txBody>
      </p:sp>
      <p:sp>
        <p:nvSpPr>
          <p:cNvPr id="3" name="Subtitle 2">
            <a:extLst>
              <a:ext uri="{FF2B5EF4-FFF2-40B4-BE49-F238E27FC236}">
                <a16:creationId xmlns:a16="http://schemas.microsoft.com/office/drawing/2014/main" id="{7454E21D-C75E-51E9-BCED-BE45A5C3D439}"/>
              </a:ext>
            </a:extLst>
          </p:cNvPr>
          <p:cNvSpPr>
            <a:spLocks noGrp="1"/>
          </p:cNvSpPr>
          <p:nvPr>
            <p:ph type="subTitle" idx="1"/>
          </p:nvPr>
        </p:nvSpPr>
        <p:spPr>
          <a:xfrm>
            <a:off x="838199" y="4983276"/>
            <a:ext cx="10512552" cy="1126680"/>
          </a:xfrm>
        </p:spPr>
        <p:txBody>
          <a:bodyPr>
            <a:normAutofit/>
          </a:bodyPr>
          <a:lstStyle/>
          <a:p>
            <a:pPr algn="l"/>
            <a:r>
              <a:rPr lang="en-US"/>
              <a:t>RASNET conference, 14 March 2024</a:t>
            </a:r>
          </a:p>
          <a:p>
            <a:pPr algn="l"/>
            <a:r>
              <a:rPr lang="en-US"/>
              <a:t>Joanna Cruickshank (Deakin University)</a:t>
            </a:r>
          </a:p>
        </p:txBody>
      </p:sp>
      <p:sp>
        <p:nvSpPr>
          <p:cNvPr id="15"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242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6E0ED9-07C1-DD10-0A2A-87D562FCB426}"/>
              </a:ext>
            </a:extLst>
          </p:cNvPr>
          <p:cNvSpPr>
            <a:spLocks noGrp="1"/>
          </p:cNvSpPr>
          <p:nvPr>
            <p:ph type="title"/>
          </p:nvPr>
        </p:nvSpPr>
        <p:spPr>
          <a:xfrm>
            <a:off x="686834" y="1153572"/>
            <a:ext cx="3200400" cy="4461163"/>
          </a:xfrm>
        </p:spPr>
        <p:txBody>
          <a:bodyPr>
            <a:normAutofit/>
          </a:bodyPr>
          <a:lstStyle/>
          <a:p>
            <a:r>
              <a:rPr lang="en-US">
                <a:solidFill>
                  <a:srgbClr val="FFFFFF"/>
                </a:solidFill>
              </a:rPr>
              <a:t>Slavery and European Empires</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F7E47F08-B5E9-9051-F11D-5D891BDD3E28}"/>
              </a:ext>
            </a:extLst>
          </p:cNvPr>
          <p:cNvSpPr>
            <a:spLocks noGrp="1"/>
          </p:cNvSpPr>
          <p:nvPr>
            <p:ph idx="1"/>
          </p:nvPr>
        </p:nvSpPr>
        <p:spPr>
          <a:xfrm>
            <a:off x="4447308" y="591344"/>
            <a:ext cx="6906491" cy="5585619"/>
          </a:xfrm>
        </p:spPr>
        <p:txBody>
          <a:bodyPr anchor="ctr">
            <a:normAutofit/>
          </a:bodyPr>
          <a:lstStyle/>
          <a:p>
            <a:r>
              <a:rPr lang="en-US" sz="2600" dirty="0"/>
              <a:t>It was in the context of imperial expansion that European powers – first the Iberian empires and then the French, British and Dutch – began to engage in enslavement on an historically unprecedented scale.</a:t>
            </a:r>
          </a:p>
          <a:p>
            <a:r>
              <a:rPr lang="en-US" sz="2600" dirty="0"/>
              <a:t>This included the enslavement of 2.5-5 million Indigenous people of the Americas and at least 12.5 million Africans.</a:t>
            </a:r>
          </a:p>
          <a:p>
            <a:r>
              <a:rPr lang="en-US" sz="2600" dirty="0"/>
              <a:t>This enslavement and trade in human beings was foundational to  the power that these Christian empires developed and for much of this period it was either endorsed or accepted by the dominant European Christian traditions.</a:t>
            </a:r>
          </a:p>
        </p:txBody>
      </p:sp>
    </p:spTree>
    <p:extLst>
      <p:ext uri="{BB962C8B-B14F-4D97-AF65-F5344CB8AC3E}">
        <p14:creationId xmlns:p14="http://schemas.microsoft.com/office/powerpoint/2010/main" val="3703849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DCD082-E3EB-44A9-6B1C-5C38D7844055}"/>
              </a:ext>
            </a:extLst>
          </p:cNvPr>
          <p:cNvSpPr>
            <a:spLocks noGrp="1"/>
          </p:cNvSpPr>
          <p:nvPr>
            <p:ph type="title"/>
          </p:nvPr>
        </p:nvSpPr>
        <p:spPr/>
        <p:txBody>
          <a:bodyPr/>
          <a:lstStyle/>
          <a:p>
            <a:r>
              <a:rPr lang="en-US" dirty="0"/>
              <a:t>Atlantic Slave Trade in 2 minutes</a:t>
            </a:r>
          </a:p>
        </p:txBody>
      </p:sp>
      <p:pic>
        <p:nvPicPr>
          <p:cNvPr id="7" name="Online Media 6" descr="The Atlantic Slave Trade in Two Minutes">
            <a:hlinkClick r:id="" action="ppaction://media"/>
            <a:extLst>
              <a:ext uri="{FF2B5EF4-FFF2-40B4-BE49-F238E27FC236}">
                <a16:creationId xmlns:a16="http://schemas.microsoft.com/office/drawing/2014/main" id="{311AE05D-DD87-D0C2-2283-F616B43F67D9}"/>
              </a:ext>
            </a:extLst>
          </p:cNvPr>
          <p:cNvPicPr>
            <a:picLocks noGrp="1" noRot="1" noChangeAspect="1"/>
          </p:cNvPicPr>
          <p:nvPr>
            <p:ph idx="1"/>
            <a:videoFile r:link="rId1"/>
          </p:nvPr>
        </p:nvPicPr>
        <p:blipFill>
          <a:blip r:embed="rId3"/>
          <a:stretch>
            <a:fillRect/>
          </a:stretch>
        </p:blipFill>
        <p:spPr>
          <a:xfrm>
            <a:off x="3195638" y="1825625"/>
            <a:ext cx="5802312" cy="4351338"/>
          </a:xfrm>
          <a:prstGeom prst="rect">
            <a:avLst/>
          </a:prstGeom>
        </p:spPr>
      </p:pic>
    </p:spTree>
    <p:extLst>
      <p:ext uri="{BB962C8B-B14F-4D97-AF65-F5344CB8AC3E}">
        <p14:creationId xmlns:p14="http://schemas.microsoft.com/office/powerpoint/2010/main" val="59262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155F69-652A-6FD1-CA58-252631C64188}"/>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a:solidFill>
                  <a:schemeClr val="tx1"/>
                </a:solidFill>
                <a:latin typeface="+mj-lt"/>
                <a:ea typeface="+mj-ea"/>
                <a:cs typeface="+mj-cs"/>
              </a:rPr>
              <a:t>Catholic Empires</a:t>
            </a:r>
          </a:p>
        </p:txBody>
      </p:sp>
      <p:sp>
        <p:nvSpPr>
          <p:cNvPr id="20"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1FD9B7-0D0A-9CFB-26B6-39074F55266E}"/>
              </a:ext>
            </a:extLst>
          </p:cNvPr>
          <p:cNvSpPr>
            <a:spLocks noGrp="1"/>
          </p:cNvSpPr>
          <p:nvPr>
            <p:ph sz="half" idx="1"/>
          </p:nvPr>
        </p:nvSpPr>
        <p:spPr>
          <a:xfrm>
            <a:off x="630936" y="2660904"/>
            <a:ext cx="7757808" cy="3547872"/>
          </a:xfrm>
        </p:spPr>
        <p:txBody>
          <a:bodyPr vert="horz" lIns="91440" tIns="45720" rIns="91440" bIns="45720" rtlCol="0" anchor="t">
            <a:noAutofit/>
          </a:bodyPr>
          <a:lstStyle/>
          <a:p>
            <a:r>
              <a:rPr lang="en-US" sz="2400" dirty="0"/>
              <a:t>In the mid-15</a:t>
            </a:r>
            <a:r>
              <a:rPr lang="en-US" sz="2400" baseline="30000" dirty="0"/>
              <a:t>th</a:t>
            </a:r>
            <a:r>
              <a:rPr lang="en-US" sz="2400" dirty="0"/>
              <a:t> century, several papal bulls endorsed the enslavement of Muslims and other non-Christian peoples. When the Iberian empires began colonizing the Americas after 1492, these were extended to approve enslaving the indigenous people of these lands.</a:t>
            </a:r>
          </a:p>
          <a:p>
            <a:r>
              <a:rPr lang="en-US" sz="2400" dirty="0"/>
              <a:t>Bartolome de las Casas, a Spanish missionary, argued powerfully for an end to the system of slavery. </a:t>
            </a:r>
          </a:p>
          <a:p>
            <a:r>
              <a:rPr lang="en-US" sz="2400" dirty="0"/>
              <a:t>In 1542, this led to Spanish laws against slavery in 1542, which in turn led to a revolt by colonial landholders in Peru.</a:t>
            </a:r>
          </a:p>
        </p:txBody>
      </p:sp>
      <p:pic>
        <p:nvPicPr>
          <p:cNvPr id="6" name="Content Placeholder 5" descr="A black and white picture of a coat of arms&#10;&#10;Description automatically generated">
            <a:extLst>
              <a:ext uri="{FF2B5EF4-FFF2-40B4-BE49-F238E27FC236}">
                <a16:creationId xmlns:a16="http://schemas.microsoft.com/office/drawing/2014/main" id="{6E7BB497-64A0-8B57-0C1B-E5777D5B2E0C}"/>
              </a:ext>
            </a:extLst>
          </p:cNvPr>
          <p:cNvPicPr>
            <a:picLocks noGrp="1" noChangeAspect="1"/>
          </p:cNvPicPr>
          <p:nvPr>
            <p:ph sz="half" idx="2"/>
          </p:nvPr>
        </p:nvPicPr>
        <p:blipFill>
          <a:blip r:embed="rId3"/>
          <a:stretch>
            <a:fillRect/>
          </a:stretch>
        </p:blipFill>
        <p:spPr>
          <a:xfrm>
            <a:off x="8767158" y="640080"/>
            <a:ext cx="3046428" cy="4913594"/>
          </a:xfrm>
          <a:prstGeom prst="rect">
            <a:avLst/>
          </a:prstGeom>
        </p:spPr>
      </p:pic>
    </p:spTree>
    <p:extLst>
      <p:ext uri="{BB962C8B-B14F-4D97-AF65-F5344CB8AC3E}">
        <p14:creationId xmlns:p14="http://schemas.microsoft.com/office/powerpoint/2010/main" val="1041636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8ADD13-61D0-0F8E-38DB-8146353558BD}"/>
              </a:ext>
            </a:extLst>
          </p:cNvPr>
          <p:cNvSpPr>
            <a:spLocks noGrp="1"/>
          </p:cNvSpPr>
          <p:nvPr>
            <p:ph type="title"/>
          </p:nvPr>
        </p:nvSpPr>
        <p:spPr>
          <a:xfrm>
            <a:off x="572493" y="238539"/>
            <a:ext cx="11018520" cy="1434415"/>
          </a:xfrm>
        </p:spPr>
        <p:txBody>
          <a:bodyPr anchor="b">
            <a:normAutofit/>
          </a:bodyPr>
          <a:lstStyle/>
          <a:p>
            <a:r>
              <a:rPr lang="en-US" sz="5400"/>
              <a:t>Catholic Empires</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0A8CEB6-18DA-536B-F062-3B14FF0E9F59}"/>
              </a:ext>
            </a:extLst>
          </p:cNvPr>
          <p:cNvSpPr>
            <a:spLocks noGrp="1"/>
          </p:cNvSpPr>
          <p:nvPr>
            <p:ph idx="1"/>
          </p:nvPr>
        </p:nvSpPr>
        <p:spPr>
          <a:xfrm>
            <a:off x="572493" y="2071316"/>
            <a:ext cx="6713552" cy="4119172"/>
          </a:xfrm>
        </p:spPr>
        <p:txBody>
          <a:bodyPr anchor="t">
            <a:normAutofit/>
          </a:bodyPr>
          <a:lstStyle/>
          <a:p>
            <a:r>
              <a:rPr lang="en-US" sz="2200" dirty="0"/>
              <a:t>The expansion of the enslavement and trade of Africans leads to the emergence of race as a concept and the racialization of slavery</a:t>
            </a:r>
          </a:p>
          <a:p>
            <a:r>
              <a:rPr lang="en-US" sz="2200" dirty="0"/>
              <a:t>Some Catholic leaders protested the arrival of enslaved Africans to Catholic colonies, but these voices were largely over-ridden by economic interests. </a:t>
            </a:r>
          </a:p>
          <a:p>
            <a:r>
              <a:rPr lang="en-US" sz="2200" dirty="0"/>
              <a:t>Spanish (as of 1538), Portuguese, and French (1685) legal systems required that all slaves be baptized and instructed in religion. </a:t>
            </a:r>
          </a:p>
        </p:txBody>
      </p:sp>
      <p:pic>
        <p:nvPicPr>
          <p:cNvPr id="5" name="Picture 4" descr="Statue on top of building">
            <a:extLst>
              <a:ext uri="{FF2B5EF4-FFF2-40B4-BE49-F238E27FC236}">
                <a16:creationId xmlns:a16="http://schemas.microsoft.com/office/drawing/2014/main" id="{EE9BB2E6-5BA9-1F1A-E982-A501BD616574}"/>
              </a:ext>
            </a:extLst>
          </p:cNvPr>
          <p:cNvPicPr>
            <a:picLocks noChangeAspect="1"/>
          </p:cNvPicPr>
          <p:nvPr/>
        </p:nvPicPr>
        <p:blipFill rotWithShape="1">
          <a:blip r:embed="rId2"/>
          <a:srcRect l="25315" r="10469" b="2"/>
          <a:stretch/>
        </p:blipFill>
        <p:spPr>
          <a:xfrm>
            <a:off x="7675658" y="2093976"/>
            <a:ext cx="3941064" cy="4096512"/>
          </a:xfrm>
          <a:prstGeom prst="rect">
            <a:avLst/>
          </a:prstGeom>
        </p:spPr>
      </p:pic>
    </p:spTree>
    <p:extLst>
      <p:ext uri="{BB962C8B-B14F-4D97-AF65-F5344CB8AC3E}">
        <p14:creationId xmlns:p14="http://schemas.microsoft.com/office/powerpoint/2010/main" val="1889654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B226-C83F-F246-5DAC-CD61E5FDC1BA}"/>
              </a:ext>
            </a:extLst>
          </p:cNvPr>
          <p:cNvSpPr>
            <a:spLocks noGrp="1"/>
          </p:cNvSpPr>
          <p:nvPr>
            <p:ph type="title"/>
          </p:nvPr>
        </p:nvSpPr>
        <p:spPr/>
        <p:txBody>
          <a:bodyPr/>
          <a:lstStyle/>
          <a:p>
            <a:r>
              <a:rPr lang="en-US" dirty="0"/>
              <a:t>Protestant Empires</a:t>
            </a:r>
          </a:p>
        </p:txBody>
      </p:sp>
      <p:sp>
        <p:nvSpPr>
          <p:cNvPr id="3" name="Content Placeholder 2">
            <a:extLst>
              <a:ext uri="{FF2B5EF4-FFF2-40B4-BE49-F238E27FC236}">
                <a16:creationId xmlns:a16="http://schemas.microsoft.com/office/drawing/2014/main" id="{32E0993A-6468-7FA2-CD86-450742CC3C59}"/>
              </a:ext>
            </a:extLst>
          </p:cNvPr>
          <p:cNvSpPr>
            <a:spLocks noGrp="1"/>
          </p:cNvSpPr>
          <p:nvPr>
            <p:ph idx="1"/>
          </p:nvPr>
        </p:nvSpPr>
        <p:spPr>
          <a:xfrm>
            <a:off x="838200" y="1355271"/>
            <a:ext cx="10515600" cy="4821692"/>
          </a:xfrm>
        </p:spPr>
        <p:txBody>
          <a:bodyPr>
            <a:normAutofit lnSpcReduction="10000"/>
          </a:bodyPr>
          <a:lstStyle/>
          <a:p>
            <a:pPr marL="0" indent="0">
              <a:buNone/>
            </a:pPr>
            <a:endParaRPr lang="en-US" dirty="0"/>
          </a:p>
          <a:p>
            <a:r>
              <a:rPr lang="en-US" dirty="0"/>
              <a:t>Enslaved people were the foundation of the economy of the British Empire via the Caribbean colonies and the American colonies.</a:t>
            </a:r>
          </a:p>
          <a:p>
            <a:r>
              <a:rPr lang="en-US" dirty="0"/>
              <a:t>In the Caribbean slave plantations and then in the – forms of slavery developed which were perhaps uniquely oppressive.</a:t>
            </a:r>
          </a:p>
          <a:p>
            <a:r>
              <a:rPr lang="en-US" dirty="0"/>
              <a:t>In the southern states, enslaved people were completely removed from kin networks, unable to legally marry and liable to separated from children and partners at any moment</a:t>
            </a:r>
          </a:p>
          <a:p>
            <a:r>
              <a:rPr lang="en-US" dirty="0"/>
              <a:t>Opportunities for manumission were increasingly limited – enslaved people faced endless generational enslavement</a:t>
            </a:r>
          </a:p>
          <a:p>
            <a:r>
              <a:rPr lang="en-US" dirty="0"/>
              <a:t>Slavery is completely </a:t>
            </a:r>
            <a:r>
              <a:rPr lang="en-US" dirty="0" err="1"/>
              <a:t>racialised</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353711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8CB522-3F67-E999-9F48-A159554B19E1}"/>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400" kern="1200">
                <a:solidFill>
                  <a:schemeClr val="tx1"/>
                </a:solidFill>
                <a:latin typeface="+mj-lt"/>
                <a:ea typeface="+mj-ea"/>
                <a:cs typeface="+mj-cs"/>
              </a:rPr>
              <a:t>Abolition</a:t>
            </a: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D46C4C0-74F1-585D-6D11-09B750610B88}"/>
              </a:ext>
            </a:extLst>
          </p:cNvPr>
          <p:cNvSpPr>
            <a:spLocks noGrp="1"/>
          </p:cNvSpPr>
          <p:nvPr>
            <p:ph sz="half" idx="1"/>
          </p:nvPr>
        </p:nvSpPr>
        <p:spPr>
          <a:xfrm>
            <a:off x="630935" y="2660904"/>
            <a:ext cx="5867835" cy="3547872"/>
          </a:xfrm>
        </p:spPr>
        <p:txBody>
          <a:bodyPr vert="horz" lIns="91440" tIns="45720" rIns="91440" bIns="45720" rtlCol="0" anchor="t">
            <a:normAutofit fontScale="92500" lnSpcReduction="10000"/>
          </a:bodyPr>
          <a:lstStyle/>
          <a:p>
            <a:r>
              <a:rPr lang="en-US" dirty="0"/>
              <a:t>The movement for the abolition of slavery was primarily a religious movement, fueled by the Protestant Evangelical Revival, but building on older currents including Quaker and Catholic traditions of anti-slavery.</a:t>
            </a:r>
          </a:p>
          <a:p>
            <a:r>
              <a:rPr lang="en-US" dirty="0"/>
              <a:t>This movement included the voices and experiences of enslaved peoples, many of them Christians, though often mediated through white abolitionists. </a:t>
            </a:r>
          </a:p>
          <a:p>
            <a:endParaRPr lang="en-US" sz="2200" dirty="0"/>
          </a:p>
          <a:p>
            <a:endParaRPr lang="en-US" sz="2200" dirty="0"/>
          </a:p>
        </p:txBody>
      </p:sp>
      <p:pic>
        <p:nvPicPr>
          <p:cNvPr id="6" name="Content Placeholder 5" descr="A book cover with a picture of a person tied to a table&#10;&#10;Description automatically generated">
            <a:extLst>
              <a:ext uri="{FF2B5EF4-FFF2-40B4-BE49-F238E27FC236}">
                <a16:creationId xmlns:a16="http://schemas.microsoft.com/office/drawing/2014/main" id="{3D156943-7E3D-8445-13E4-144A61244053}"/>
              </a:ext>
            </a:extLst>
          </p:cNvPr>
          <p:cNvPicPr>
            <a:picLocks noGrp="1" noChangeAspect="1"/>
          </p:cNvPicPr>
          <p:nvPr>
            <p:ph sz="half" idx="2"/>
          </p:nvPr>
        </p:nvPicPr>
        <p:blipFill>
          <a:blip r:embed="rId2"/>
          <a:stretch>
            <a:fillRect/>
          </a:stretch>
        </p:blipFill>
        <p:spPr>
          <a:xfrm>
            <a:off x="6806565" y="640080"/>
            <a:ext cx="4043934" cy="5577840"/>
          </a:xfrm>
          <a:prstGeom prst="rect">
            <a:avLst/>
          </a:prstGeom>
        </p:spPr>
      </p:pic>
    </p:spTree>
    <p:extLst>
      <p:ext uri="{BB962C8B-B14F-4D97-AF65-F5344CB8AC3E}">
        <p14:creationId xmlns:p14="http://schemas.microsoft.com/office/powerpoint/2010/main" val="2338458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5F3CD5-78F8-0AFD-2A2F-3EEC7B36120F}"/>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Abolition</a:t>
            </a:r>
          </a:p>
        </p:txBody>
      </p:sp>
      <p:sp>
        <p:nvSpPr>
          <p:cNvPr id="2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87C2237-A872-EB24-3B20-26A553F624BF}"/>
              </a:ext>
            </a:extLst>
          </p:cNvPr>
          <p:cNvSpPr>
            <a:spLocks noGrp="1"/>
          </p:cNvSpPr>
          <p:nvPr>
            <p:ph sz="half" idx="1"/>
          </p:nvPr>
        </p:nvSpPr>
        <p:spPr>
          <a:xfrm>
            <a:off x="572493" y="2071316"/>
            <a:ext cx="6713552" cy="4119172"/>
          </a:xfrm>
        </p:spPr>
        <p:txBody>
          <a:bodyPr vert="horz" lIns="91440" tIns="45720" rIns="91440" bIns="45720" rtlCol="0" anchor="t">
            <a:noAutofit/>
          </a:bodyPr>
          <a:lstStyle/>
          <a:p>
            <a:r>
              <a:rPr lang="en-US" dirty="0"/>
              <a:t>Regardless of the underlying motivations for slavery and its abolition, the debate over abolition in the British Empire and then in America was conducted in religious terms. </a:t>
            </a:r>
          </a:p>
          <a:p>
            <a:r>
              <a:rPr lang="en-US" dirty="0"/>
              <a:t>This included the development of comprehensive theological arguments for and against enslavement.</a:t>
            </a:r>
          </a:p>
          <a:p>
            <a:r>
              <a:rPr lang="en-US" dirty="0"/>
              <a:t>The American Civil War is a violent conflict over this theological question.</a:t>
            </a:r>
          </a:p>
        </p:txBody>
      </p:sp>
      <p:pic>
        <p:nvPicPr>
          <p:cNvPr id="10" name="Content Placeholder 9" descr="A cartoon of a person with a devil and a person with horns&#10;&#10;Description automatically generated">
            <a:extLst>
              <a:ext uri="{FF2B5EF4-FFF2-40B4-BE49-F238E27FC236}">
                <a16:creationId xmlns:a16="http://schemas.microsoft.com/office/drawing/2014/main" id="{73169B90-8C36-5291-F55F-55EFB42C3473}"/>
              </a:ext>
            </a:extLst>
          </p:cNvPr>
          <p:cNvPicPr>
            <a:picLocks noGrp="1" noChangeAspect="1"/>
          </p:cNvPicPr>
          <p:nvPr>
            <p:ph sz="half" idx="2"/>
          </p:nvPr>
        </p:nvPicPr>
        <p:blipFill rotWithShape="1">
          <a:blip r:embed="rId3"/>
          <a:srcRect l="17382" r="19363" b="-1"/>
          <a:stretch/>
        </p:blipFill>
        <p:spPr>
          <a:xfrm>
            <a:off x="7675658" y="2093976"/>
            <a:ext cx="3941064" cy="4096512"/>
          </a:xfrm>
          <a:prstGeom prst="rect">
            <a:avLst/>
          </a:prstGeom>
        </p:spPr>
      </p:pic>
    </p:spTree>
    <p:extLst>
      <p:ext uri="{BB962C8B-B14F-4D97-AF65-F5344CB8AC3E}">
        <p14:creationId xmlns:p14="http://schemas.microsoft.com/office/powerpoint/2010/main" val="3572598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0B6CE-ECBF-9E10-079D-CC56918CA0E8}"/>
              </a:ext>
            </a:extLst>
          </p:cNvPr>
          <p:cNvSpPr>
            <a:spLocks noGrp="1"/>
          </p:cNvSpPr>
          <p:nvPr>
            <p:ph type="title"/>
          </p:nvPr>
        </p:nvSpPr>
        <p:spPr/>
        <p:txBody>
          <a:bodyPr/>
          <a:lstStyle/>
          <a:p>
            <a:r>
              <a:rPr lang="en-US" dirty="0"/>
              <a:t>Abolition</a:t>
            </a:r>
          </a:p>
        </p:txBody>
      </p:sp>
      <p:sp>
        <p:nvSpPr>
          <p:cNvPr id="3" name="Content Placeholder 2">
            <a:extLst>
              <a:ext uri="{FF2B5EF4-FFF2-40B4-BE49-F238E27FC236}">
                <a16:creationId xmlns:a16="http://schemas.microsoft.com/office/drawing/2014/main" id="{7C1473C4-0985-AF17-68D6-14A33B46CC66}"/>
              </a:ext>
            </a:extLst>
          </p:cNvPr>
          <p:cNvSpPr>
            <a:spLocks noGrp="1"/>
          </p:cNvSpPr>
          <p:nvPr>
            <p:ph sz="half" idx="1"/>
          </p:nvPr>
        </p:nvSpPr>
        <p:spPr/>
        <p:txBody>
          <a:bodyPr>
            <a:normAutofit lnSpcReduction="10000"/>
          </a:bodyPr>
          <a:lstStyle/>
          <a:p>
            <a:r>
              <a:rPr lang="en-US" dirty="0"/>
              <a:t>Slavery is abolished in Britain in 1807, the British Empire in 1833</a:t>
            </a:r>
          </a:p>
          <a:p>
            <a:r>
              <a:rPr lang="en-US" dirty="0"/>
              <a:t>Reparations are paid to slaveholders, not enslaved people</a:t>
            </a:r>
          </a:p>
          <a:p>
            <a:r>
              <a:rPr lang="en-US" dirty="0"/>
              <a:t>Those empires and nations which still allow enslavement follow suit in abolishing slavery</a:t>
            </a:r>
          </a:p>
          <a:p>
            <a:r>
              <a:rPr lang="en-US" dirty="0"/>
              <a:t>In 1863, slavery is abolished in the US</a:t>
            </a:r>
          </a:p>
        </p:txBody>
      </p:sp>
      <p:pic>
        <p:nvPicPr>
          <p:cNvPr id="6" name="Content Placeholder 5" descr="A newspaper advertisement for a city&#10;&#10;Description automatically generated with medium confidence">
            <a:extLst>
              <a:ext uri="{FF2B5EF4-FFF2-40B4-BE49-F238E27FC236}">
                <a16:creationId xmlns:a16="http://schemas.microsoft.com/office/drawing/2014/main" id="{EFA3754D-826C-F9A2-A850-41959F8057D8}"/>
              </a:ext>
            </a:extLst>
          </p:cNvPr>
          <p:cNvPicPr>
            <a:picLocks noGrp="1" noChangeAspect="1"/>
          </p:cNvPicPr>
          <p:nvPr>
            <p:ph sz="half" idx="2"/>
          </p:nvPr>
        </p:nvPicPr>
        <p:blipFill>
          <a:blip r:embed="rId2"/>
          <a:stretch>
            <a:fillRect/>
          </a:stretch>
        </p:blipFill>
        <p:spPr>
          <a:xfrm>
            <a:off x="7116186" y="1825625"/>
            <a:ext cx="3293628" cy="4351338"/>
          </a:xfrm>
        </p:spPr>
      </p:pic>
    </p:spTree>
    <p:extLst>
      <p:ext uri="{BB962C8B-B14F-4D97-AF65-F5344CB8AC3E}">
        <p14:creationId xmlns:p14="http://schemas.microsoft.com/office/powerpoint/2010/main" val="1677541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41240F-935E-B469-64DF-D3219F5FC5D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ECEF14-D58F-3627-32A3-1FE9E7DC4731}"/>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Christianity and Slavery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5E8BC8D-FF36-3559-4B5C-B4883822E1D2}"/>
              </a:ext>
            </a:extLst>
          </p:cNvPr>
          <p:cNvSpPr>
            <a:spLocks noGrp="1"/>
          </p:cNvSpPr>
          <p:nvPr>
            <p:ph idx="1"/>
          </p:nvPr>
        </p:nvSpPr>
        <p:spPr>
          <a:xfrm>
            <a:off x="3887234" y="591344"/>
            <a:ext cx="7982713" cy="5585619"/>
          </a:xfrm>
        </p:spPr>
        <p:txBody>
          <a:bodyPr anchor="ctr">
            <a:normAutofit fontScale="92500" lnSpcReduction="10000"/>
          </a:bodyPr>
          <a:lstStyle/>
          <a:p>
            <a:r>
              <a:rPr lang="en-US" dirty="0"/>
              <a:t>How has slavery been a challenge to or for Christianity?</a:t>
            </a:r>
          </a:p>
          <a:p>
            <a:pPr lvl="1"/>
            <a:r>
              <a:rPr lang="en-US" sz="2800" dirty="0"/>
              <a:t>In many times and places slavery and Christianity have co-existed quite comfortably</a:t>
            </a:r>
          </a:p>
          <a:p>
            <a:pPr lvl="1"/>
            <a:r>
              <a:rPr lang="en-US" sz="2800" dirty="0"/>
              <a:t>Historically, many Christian individuals and states have gained power and wealth from the capture, trading and </a:t>
            </a:r>
            <a:r>
              <a:rPr lang="en-US" sz="2800" dirty="0" err="1"/>
              <a:t>labour</a:t>
            </a:r>
            <a:r>
              <a:rPr lang="en-US" sz="2800" dirty="0"/>
              <a:t> of enslaved peoples.</a:t>
            </a:r>
          </a:p>
          <a:p>
            <a:pPr lvl="1"/>
            <a:r>
              <a:rPr lang="en-US" sz="2800" dirty="0"/>
              <a:t>Within Christianity, there has been continuous theological reflection on enslavement and the treatment of enslaved people</a:t>
            </a:r>
          </a:p>
          <a:p>
            <a:pPr lvl="1"/>
            <a:r>
              <a:rPr lang="en-US" sz="2800" dirty="0"/>
              <a:t>There is a long tradition of minority voices questioning the institution of slavery itself.</a:t>
            </a:r>
          </a:p>
          <a:p>
            <a:pPr lvl="1"/>
            <a:r>
              <a:rPr lang="en-US" sz="2800" dirty="0"/>
              <a:t>At times, slavery has been the focus of profound divisions within Christianity, at time spilling into revolt and war among Christians</a:t>
            </a:r>
          </a:p>
          <a:p>
            <a:pPr lvl="1"/>
            <a:endParaRPr lang="en-US" sz="1700" dirty="0"/>
          </a:p>
        </p:txBody>
      </p:sp>
    </p:spTree>
    <p:extLst>
      <p:ext uri="{BB962C8B-B14F-4D97-AF65-F5344CB8AC3E}">
        <p14:creationId xmlns:p14="http://schemas.microsoft.com/office/powerpoint/2010/main" val="4000636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3211E7-CA68-7A28-6799-5839B302731A}"/>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Christianity and Slavery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494E1B2-5B08-C1AC-9AE2-C27B7491779B}"/>
              </a:ext>
            </a:extLst>
          </p:cNvPr>
          <p:cNvSpPr>
            <a:spLocks noGrp="1"/>
          </p:cNvSpPr>
          <p:nvPr>
            <p:ph idx="1"/>
          </p:nvPr>
        </p:nvSpPr>
        <p:spPr>
          <a:xfrm>
            <a:off x="4447308" y="591344"/>
            <a:ext cx="6906491" cy="5585619"/>
          </a:xfrm>
        </p:spPr>
        <p:txBody>
          <a:bodyPr anchor="ctr">
            <a:normAutofit/>
          </a:bodyPr>
          <a:lstStyle/>
          <a:p>
            <a:r>
              <a:rPr lang="en-US" dirty="0"/>
              <a:t>There is now a broad consensus that slavery is incompatible with Christianity, which is a result of the theological arguments constructed by enslaved people themselves, their descendants as well as other abolitionists.</a:t>
            </a:r>
          </a:p>
          <a:p>
            <a:r>
              <a:rPr lang="en-US" dirty="0"/>
              <a:t>This includes critiques of the theology of 18</a:t>
            </a:r>
            <a:r>
              <a:rPr lang="en-US" baseline="30000" dirty="0"/>
              <a:t>th</a:t>
            </a:r>
            <a:r>
              <a:rPr lang="en-US" dirty="0"/>
              <a:t>-19</a:t>
            </a:r>
            <a:r>
              <a:rPr lang="en-US" baseline="30000" dirty="0"/>
              <a:t>th</a:t>
            </a:r>
            <a:r>
              <a:rPr lang="en-US" dirty="0"/>
              <a:t> century abolitionists</a:t>
            </a:r>
          </a:p>
          <a:p>
            <a:r>
              <a:rPr lang="en-US" dirty="0"/>
              <a:t>The role of Christianity in the horrors of racialized slavery can be identified a challenge to the moral legitimacy of the faith.</a:t>
            </a:r>
          </a:p>
          <a:p>
            <a:endParaRPr lang="en-US" dirty="0"/>
          </a:p>
        </p:txBody>
      </p:sp>
    </p:spTree>
    <p:extLst>
      <p:ext uri="{BB962C8B-B14F-4D97-AF65-F5344CB8AC3E}">
        <p14:creationId xmlns:p14="http://schemas.microsoft.com/office/powerpoint/2010/main" val="4274551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5DBCCD-83E1-F3A2-A6F7-9A185102379D}"/>
              </a:ext>
            </a:extLst>
          </p:cNvPr>
          <p:cNvSpPr>
            <a:spLocks noGrp="1"/>
          </p:cNvSpPr>
          <p:nvPr>
            <p:ph type="title"/>
          </p:nvPr>
        </p:nvSpPr>
        <p:spPr>
          <a:xfrm>
            <a:off x="686834" y="1153572"/>
            <a:ext cx="3200400" cy="4461163"/>
          </a:xfrm>
        </p:spPr>
        <p:txBody>
          <a:bodyPr>
            <a:normAutofit/>
          </a:bodyPr>
          <a:lstStyle/>
          <a:p>
            <a:r>
              <a:rPr lang="en-US">
                <a:solidFill>
                  <a:srgbClr val="FFFFFF"/>
                </a:solidFill>
              </a:rPr>
              <a:t>My areas of research</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00796FA-CBEB-DB05-640F-401352BFB9B6}"/>
              </a:ext>
            </a:extLst>
          </p:cNvPr>
          <p:cNvSpPr>
            <a:spLocks noGrp="1"/>
          </p:cNvSpPr>
          <p:nvPr>
            <p:ph idx="1"/>
          </p:nvPr>
        </p:nvSpPr>
        <p:spPr>
          <a:xfrm>
            <a:off x="4447308" y="591344"/>
            <a:ext cx="6906491" cy="5585619"/>
          </a:xfrm>
        </p:spPr>
        <p:txBody>
          <a:bodyPr anchor="ctr">
            <a:normAutofit/>
          </a:bodyPr>
          <a:lstStyle/>
          <a:p>
            <a:r>
              <a:rPr lang="en-US" dirty="0"/>
              <a:t>Historian of Christianity in Britain (18</a:t>
            </a:r>
            <a:r>
              <a:rPr lang="en-US" baseline="30000" dirty="0"/>
              <a:t>th</a:t>
            </a:r>
            <a:r>
              <a:rPr lang="en-US" dirty="0"/>
              <a:t> century) and the British Empire (19</a:t>
            </a:r>
            <a:r>
              <a:rPr lang="en-US" baseline="30000" dirty="0"/>
              <a:t>th</a:t>
            </a:r>
            <a:r>
              <a:rPr lang="en-US" dirty="0"/>
              <a:t> and 20</a:t>
            </a:r>
            <a:r>
              <a:rPr lang="en-US" baseline="30000" dirty="0"/>
              <a:t>th</a:t>
            </a:r>
            <a:r>
              <a:rPr lang="en-US" dirty="0"/>
              <a:t> centuries)</a:t>
            </a:r>
          </a:p>
          <a:p>
            <a:r>
              <a:rPr lang="en-US" dirty="0"/>
              <a:t>Researched the role of white women in/on Aboriginal missions in the 19</a:t>
            </a:r>
            <a:r>
              <a:rPr lang="en-US" baseline="30000" dirty="0"/>
              <a:t>th</a:t>
            </a:r>
            <a:r>
              <a:rPr lang="en-US" dirty="0"/>
              <a:t> and 20</a:t>
            </a:r>
            <a:r>
              <a:rPr lang="en-US" baseline="30000" dirty="0"/>
              <a:t>th</a:t>
            </a:r>
            <a:r>
              <a:rPr lang="en-US" dirty="0"/>
              <a:t> centuries</a:t>
            </a:r>
          </a:p>
          <a:p>
            <a:r>
              <a:rPr lang="en-US" dirty="0"/>
              <a:t>Worked on major history of Coranderrk mission (the </a:t>
            </a:r>
            <a:r>
              <a:rPr lang="en-US" dirty="0">
                <a:hlinkClick r:id="rId3"/>
              </a:rPr>
              <a:t>Minutes of Evidence </a:t>
            </a:r>
            <a:r>
              <a:rPr lang="en-US" dirty="0"/>
              <a:t>project)</a:t>
            </a:r>
          </a:p>
          <a:p>
            <a:r>
              <a:rPr lang="en-US" dirty="0"/>
              <a:t>Current projects include assisting with an oral history of </a:t>
            </a:r>
            <a:r>
              <a:rPr lang="en-US" dirty="0" err="1"/>
              <a:t>Wathaurong</a:t>
            </a:r>
            <a:r>
              <a:rPr lang="en-US" dirty="0"/>
              <a:t> Aboriginal Co-op, surveying attitudes to history in Australia and study of colonial church land grants.</a:t>
            </a:r>
          </a:p>
        </p:txBody>
      </p:sp>
    </p:spTree>
    <p:extLst>
      <p:ext uri="{BB962C8B-B14F-4D97-AF65-F5344CB8AC3E}">
        <p14:creationId xmlns:p14="http://schemas.microsoft.com/office/powerpoint/2010/main" val="613090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C7FE4-51AE-E8C5-27E8-13F00BEE0A89}"/>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650DB2FE-F973-B9C4-FC41-893DEEF2A36D}"/>
              </a:ext>
            </a:extLst>
          </p:cNvPr>
          <p:cNvSpPr>
            <a:spLocks noGrp="1"/>
          </p:cNvSpPr>
          <p:nvPr>
            <p:ph idx="1"/>
          </p:nvPr>
        </p:nvSpPr>
        <p:spPr/>
        <p:txBody>
          <a:bodyPr>
            <a:normAutofit lnSpcReduction="10000"/>
          </a:bodyPr>
          <a:lstStyle/>
          <a:p>
            <a:pPr marL="0" indent="0">
              <a:buNone/>
            </a:pPr>
            <a:r>
              <a:rPr lang="en-US" dirty="0"/>
              <a:t>Glancy J. ‘Slavery and the rise of Christianity’ in Bradley K, Cartledge P, eds. </a:t>
            </a:r>
            <a:r>
              <a:rPr lang="en-US" i="1" dirty="0"/>
              <a:t>The Cambridge World History of Slavery</a:t>
            </a:r>
            <a:r>
              <a:rPr lang="en-US" dirty="0"/>
              <a:t>. Cambridge University Press; 2011:456-481.</a:t>
            </a:r>
          </a:p>
          <a:p>
            <a:pPr marL="0" indent="0">
              <a:buNone/>
            </a:pPr>
            <a:r>
              <a:rPr lang="en-US" dirty="0"/>
              <a:t>Muldoon, J. ‘Spiritual freedom, physical slavery: the medieval church and slavery’. </a:t>
            </a:r>
            <a:r>
              <a:rPr lang="en-US" i="1" dirty="0"/>
              <a:t>Ave Maria Law Review</a:t>
            </a:r>
            <a:r>
              <a:rPr lang="en-US" dirty="0"/>
              <a:t>, 3:1 (2005), 69-94.</a:t>
            </a:r>
          </a:p>
          <a:p>
            <a:pPr marL="0" indent="0">
              <a:buNone/>
            </a:pPr>
            <a:r>
              <a:rPr lang="en-US" i="1" dirty="0"/>
              <a:t>Servant or Slave? </a:t>
            </a:r>
            <a:r>
              <a:rPr lang="en-US" dirty="0"/>
              <a:t>(Documentary) 2015. </a:t>
            </a:r>
            <a:r>
              <a:rPr lang="en-US" dirty="0">
                <a:hlinkClick r:id="rId2"/>
              </a:rPr>
              <a:t>https://www.screenaustralia.gov.au/the-screen-guide/t/servant-or-slave-2015/33088/</a:t>
            </a:r>
            <a:endParaRPr lang="en-US" dirty="0"/>
          </a:p>
          <a:p>
            <a:pPr marL="0" indent="0">
              <a:buNone/>
            </a:pPr>
            <a:r>
              <a:rPr lang="en-US" dirty="0"/>
              <a:t>Slate Magazine, ‘The Atlantic Slave Trade in 2 Minutes’, </a:t>
            </a:r>
            <a:r>
              <a:rPr lang="en-US" dirty="0">
                <a:hlinkClick r:id="rId3"/>
              </a:rPr>
              <a:t>https://slate.com/news-and-politics/2021/09/atlantic-slave-trade-history-animated-interactive.html</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504713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754144-4921-1247-C354-C98BD221EFD9}"/>
              </a:ext>
            </a:extLst>
          </p:cNvPr>
          <p:cNvSpPr>
            <a:spLocks noGrp="1"/>
          </p:cNvSpPr>
          <p:nvPr>
            <p:ph type="title"/>
          </p:nvPr>
        </p:nvSpPr>
        <p:spPr>
          <a:xfrm>
            <a:off x="841248" y="548640"/>
            <a:ext cx="3600860" cy="5431536"/>
          </a:xfrm>
        </p:spPr>
        <p:txBody>
          <a:bodyPr>
            <a:normAutofit/>
          </a:bodyPr>
          <a:lstStyle/>
          <a:p>
            <a:r>
              <a:rPr lang="en-US" sz="5400"/>
              <a:t>Challenges for/to Christianity</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F169BD-A85A-7E36-FB9F-944D019D3835}"/>
              </a:ext>
            </a:extLst>
          </p:cNvPr>
          <p:cNvSpPr>
            <a:spLocks noGrp="1"/>
          </p:cNvSpPr>
          <p:nvPr>
            <p:ph idx="1"/>
          </p:nvPr>
        </p:nvSpPr>
        <p:spPr>
          <a:xfrm>
            <a:off x="5126418" y="552091"/>
            <a:ext cx="6224335" cy="5431536"/>
          </a:xfrm>
        </p:spPr>
        <p:txBody>
          <a:bodyPr anchor="ctr">
            <a:normAutofit/>
          </a:bodyPr>
          <a:lstStyle/>
          <a:p>
            <a:r>
              <a:rPr lang="en-US" sz="2000" i="1"/>
              <a:t>What relationship will Christian individuals and institutions have to the dominant culture, its values and institutions? </a:t>
            </a:r>
            <a:r>
              <a:rPr lang="en-US" sz="2000"/>
              <a:t>(accommodation, rejection, active engagement, withdrawal, critique, endorsement, acceptance, persecution)</a:t>
            </a:r>
          </a:p>
          <a:p>
            <a:r>
              <a:rPr lang="en-US" sz="2000" i="1"/>
              <a:t>How will they understand their place and time in the purposes of God (‘salvation history’ or ‘salvation geography’)? </a:t>
            </a:r>
            <a:r>
              <a:rPr lang="en-US" sz="2000"/>
              <a:t>(as replacing Jewish people as ‘the chosen ones’, as ‘grafted on’ to Judaism, as national, imperial or global in identity, in the end times or at the beginning of something new)</a:t>
            </a:r>
          </a:p>
          <a:p>
            <a:r>
              <a:rPr lang="en-US" sz="2000" i="1"/>
              <a:t>How will internal differences and divisions be managed? </a:t>
            </a:r>
            <a:r>
              <a:rPr lang="en-US" sz="2000"/>
              <a:t>(schism, union, reunion, by establishing authorities of creed (Orthodoxy), episcopacy (Roman Catholicism) or Scripture (Protestantism), through violence, through compromise, through tolerance).</a:t>
            </a:r>
          </a:p>
        </p:txBody>
      </p:sp>
    </p:spTree>
    <p:extLst>
      <p:ext uri="{BB962C8B-B14F-4D97-AF65-F5344CB8AC3E}">
        <p14:creationId xmlns:p14="http://schemas.microsoft.com/office/powerpoint/2010/main" val="785635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F8871-0E3D-2B13-6D80-9A147E4C0490}"/>
              </a:ext>
            </a:extLst>
          </p:cNvPr>
          <p:cNvSpPr>
            <a:spLocks noGrp="1"/>
          </p:cNvSpPr>
          <p:nvPr>
            <p:ph type="title"/>
          </p:nvPr>
        </p:nvSpPr>
        <p:spPr/>
        <p:txBody>
          <a:bodyPr/>
          <a:lstStyle/>
          <a:p>
            <a:r>
              <a:rPr lang="en-US" dirty="0"/>
              <a:t>Christianity and Slavery</a:t>
            </a:r>
          </a:p>
        </p:txBody>
      </p:sp>
      <p:sp>
        <p:nvSpPr>
          <p:cNvPr id="3" name="Text Placeholder 2">
            <a:extLst>
              <a:ext uri="{FF2B5EF4-FFF2-40B4-BE49-F238E27FC236}">
                <a16:creationId xmlns:a16="http://schemas.microsoft.com/office/drawing/2014/main" id="{6A87AA65-577A-7BB9-F8F4-7ADE6728FE04}"/>
              </a:ext>
            </a:extLst>
          </p:cNvPr>
          <p:cNvSpPr>
            <a:spLocks noGrp="1"/>
          </p:cNvSpPr>
          <p:nvPr>
            <p:ph type="body" idx="1"/>
          </p:nvPr>
        </p:nvSpPr>
        <p:spPr/>
        <p:txBody>
          <a:bodyPr/>
          <a:lstStyle/>
          <a:p>
            <a:r>
              <a:rPr lang="en-US" dirty="0"/>
              <a:t>- general historical background</a:t>
            </a:r>
          </a:p>
          <a:p>
            <a:r>
              <a:rPr lang="en-US" dirty="0"/>
              <a:t>- key shifts and points of difference</a:t>
            </a:r>
          </a:p>
          <a:p>
            <a:r>
              <a:rPr lang="en-US" dirty="0"/>
              <a:t>- resources to follow</a:t>
            </a:r>
          </a:p>
        </p:txBody>
      </p:sp>
    </p:spTree>
    <p:extLst>
      <p:ext uri="{BB962C8B-B14F-4D97-AF65-F5344CB8AC3E}">
        <p14:creationId xmlns:p14="http://schemas.microsoft.com/office/powerpoint/2010/main" val="4254973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0A64E3-8D05-3E9E-F6BC-81945DA409C3}"/>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What is meant by ‘slavery’?</a:t>
            </a:r>
          </a:p>
        </p:txBody>
      </p:sp>
      <p:sp>
        <p:nvSpPr>
          <p:cNvPr id="2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F4DBE7E-B19B-0D14-6F66-FBDC6FAC5AB9}"/>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marL="0" lvl="1"/>
            <a:r>
              <a:rPr lang="en-US" sz="2000" dirty="0"/>
              <a:t>In ‘Chattel’’ slavery, people are classed as property and can be bought and sold at will. Enslavement is often inherited.</a:t>
            </a:r>
          </a:p>
          <a:p>
            <a:pPr marL="0" lvl="1"/>
            <a:r>
              <a:rPr lang="en-US" sz="2000" dirty="0"/>
              <a:t>In some societies, enslaved people were routinely incorporated into kin relationships over several generations. </a:t>
            </a:r>
          </a:p>
          <a:p>
            <a:pPr marL="0" lvl="1"/>
            <a:r>
              <a:rPr lang="en-US" sz="2000" dirty="0"/>
              <a:t>Other forms of unfree </a:t>
            </a:r>
            <a:r>
              <a:rPr lang="en-US" sz="2000" dirty="0" err="1"/>
              <a:t>labour</a:t>
            </a:r>
            <a:r>
              <a:rPr lang="en-US" sz="2000" dirty="0"/>
              <a:t>, which include serfdom and indentured/bonded </a:t>
            </a:r>
            <a:r>
              <a:rPr lang="en-US" sz="2000" dirty="0" err="1"/>
              <a:t>labour</a:t>
            </a:r>
            <a:r>
              <a:rPr lang="en-US" sz="2000" dirty="0"/>
              <a:t>, are also forms of slavery</a:t>
            </a:r>
          </a:p>
          <a:p>
            <a:pPr marL="0"/>
            <a:r>
              <a:rPr lang="en-US" sz="2000" dirty="0"/>
              <a:t>Forms of slavery have been practiced in many, probably most societies for the last 11000 years.</a:t>
            </a:r>
          </a:p>
          <a:p>
            <a:pPr marL="0"/>
            <a:r>
              <a:rPr lang="en-US" sz="2000" dirty="0"/>
              <a:t>Slavery was both common and legal in the Jewish, Roman and Greek societies in which Christianity emerged.</a:t>
            </a:r>
          </a:p>
          <a:p>
            <a:endParaRPr lang="en-US" sz="2000" dirty="0"/>
          </a:p>
        </p:txBody>
      </p:sp>
      <p:pic>
        <p:nvPicPr>
          <p:cNvPr id="11" name="Content Placeholder 10" descr="Close-up of a chain&#10;&#10;Description automatically generated">
            <a:extLst>
              <a:ext uri="{FF2B5EF4-FFF2-40B4-BE49-F238E27FC236}">
                <a16:creationId xmlns:a16="http://schemas.microsoft.com/office/drawing/2014/main" id="{E46B1BFC-21AE-F63A-35D0-297E57D18EF0}"/>
              </a:ext>
            </a:extLst>
          </p:cNvPr>
          <p:cNvPicPr>
            <a:picLocks noGrp="1" noChangeAspect="1"/>
          </p:cNvPicPr>
          <p:nvPr>
            <p:ph sz="half" idx="2"/>
          </p:nvPr>
        </p:nvPicPr>
        <p:blipFill rotWithShape="1">
          <a:blip r:embed="rId3"/>
          <a:srcRect l="33512" r="8524"/>
          <a:stretch/>
        </p:blipFill>
        <p:spPr>
          <a:xfrm>
            <a:off x="7675658" y="2093976"/>
            <a:ext cx="3941064" cy="4096512"/>
          </a:xfrm>
          <a:prstGeom prst="rect">
            <a:avLst/>
          </a:prstGeom>
        </p:spPr>
      </p:pic>
    </p:spTree>
    <p:extLst>
      <p:ext uri="{BB962C8B-B14F-4D97-AF65-F5344CB8AC3E}">
        <p14:creationId xmlns:p14="http://schemas.microsoft.com/office/powerpoint/2010/main" val="2685173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5406A98-DD3D-3791-C3DC-32172BEC9689}"/>
              </a:ext>
            </a:extLst>
          </p:cNvPr>
          <p:cNvSpPr>
            <a:spLocks noGrp="1"/>
          </p:cNvSpPr>
          <p:nvPr>
            <p:ph type="title"/>
          </p:nvPr>
        </p:nvSpPr>
        <p:spPr>
          <a:xfrm>
            <a:off x="838200" y="365125"/>
            <a:ext cx="10515600" cy="1325563"/>
          </a:xfrm>
        </p:spPr>
        <p:txBody>
          <a:bodyPr>
            <a:normAutofit/>
          </a:bodyPr>
          <a:lstStyle/>
          <a:p>
            <a:r>
              <a:rPr lang="en-US" sz="5400"/>
              <a:t>Early Christianity and Slavery</a:t>
            </a:r>
          </a:p>
        </p:txBody>
      </p:sp>
      <p:sp>
        <p:nvSpPr>
          <p:cNvPr id="1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E24F1A31-B1B5-FE6B-1ADA-F1964CCAF130}"/>
              </a:ext>
            </a:extLst>
          </p:cNvPr>
          <p:cNvSpPr>
            <a:spLocks noGrp="1"/>
          </p:cNvSpPr>
          <p:nvPr>
            <p:ph idx="1"/>
          </p:nvPr>
        </p:nvSpPr>
        <p:spPr>
          <a:xfrm>
            <a:off x="838200" y="1929384"/>
            <a:ext cx="10515600" cy="4251960"/>
          </a:xfrm>
        </p:spPr>
        <p:txBody>
          <a:bodyPr>
            <a:normAutofit/>
          </a:bodyPr>
          <a:lstStyle/>
          <a:p>
            <a:r>
              <a:rPr lang="en-US" sz="2400" dirty="0"/>
              <a:t>Slavery is a key metaphor within the Christian/New Testament texts, used with both positive and negative connotations. Jesus himself became a slave (Phil 2.7)</a:t>
            </a:r>
          </a:p>
          <a:p>
            <a:r>
              <a:rPr lang="en-US" sz="2400" dirty="0"/>
              <a:t>These texts assert the spiritual equality of ‘slave and free’ in Christ (Gal 3.28), but also assume that slaveholding is compatible with membership in the body of Christ (Eph 6.9; Col 1.2)</a:t>
            </a:r>
          </a:p>
          <a:p>
            <a:r>
              <a:rPr lang="en-US" sz="2400" dirty="0"/>
              <a:t>Both the NT writers and many early Christian authors: </a:t>
            </a:r>
          </a:p>
          <a:p>
            <a:pPr lvl="1"/>
            <a:r>
              <a:rPr lang="en-US" dirty="0"/>
              <a:t>Urge slave holders to be moderate and just in their treatment of enslaved people.</a:t>
            </a:r>
          </a:p>
          <a:p>
            <a:pPr lvl="1"/>
            <a:r>
              <a:rPr lang="en-US" dirty="0"/>
              <a:t>Condemn slave-traders and the trade in enslaved people</a:t>
            </a:r>
          </a:p>
          <a:p>
            <a:pPr lvl="1"/>
            <a:r>
              <a:rPr lang="en-US" dirty="0"/>
              <a:t>Allow or encourage manumission (the freeing of enslaved peoples)</a:t>
            </a:r>
          </a:p>
          <a:p>
            <a:endParaRPr lang="en-US" sz="2200" dirty="0"/>
          </a:p>
          <a:p>
            <a:endParaRPr lang="en-US" sz="2200" dirty="0"/>
          </a:p>
        </p:txBody>
      </p:sp>
    </p:spTree>
    <p:extLst>
      <p:ext uri="{BB962C8B-B14F-4D97-AF65-F5344CB8AC3E}">
        <p14:creationId xmlns:p14="http://schemas.microsoft.com/office/powerpoint/2010/main" val="150526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48754E-9201-A7C7-23FB-54280B056408}"/>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a:solidFill>
                  <a:schemeClr val="tx1"/>
                </a:solidFill>
                <a:latin typeface="+mj-lt"/>
                <a:ea typeface="+mj-ea"/>
                <a:cs typeface="+mj-cs"/>
              </a:rPr>
              <a:t>Early Christianity and Slavery</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0CAC54D-7090-687F-1BE9-C99F4AC0B7A9}"/>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marL="0"/>
            <a:r>
              <a:rPr lang="en-US" sz="2200">
                <a:effectLst/>
              </a:rPr>
              <a:t>‘Be slaves to one another, Jesus taught. The cultivation of humility and a</a:t>
            </a:r>
            <a:r>
              <a:rPr lang="en-US" sz="2200"/>
              <a:t> </a:t>
            </a:r>
            <a:r>
              <a:rPr lang="en-US" sz="2200">
                <a:effectLst/>
              </a:rPr>
              <a:t>slave-like ministry of mutual service were moral innovations characteristic</a:t>
            </a:r>
            <a:r>
              <a:rPr lang="en-US" sz="2200"/>
              <a:t> </a:t>
            </a:r>
            <a:r>
              <a:rPr lang="en-US" sz="2200">
                <a:effectLst/>
              </a:rPr>
              <a:t>of the Christian movement, innovations that did not result in systematic</a:t>
            </a:r>
            <a:r>
              <a:rPr lang="en-US" sz="2200"/>
              <a:t> </a:t>
            </a:r>
            <a:r>
              <a:rPr lang="en-US" sz="2200">
                <a:effectLst/>
              </a:rPr>
              <a:t>opposition to the institution or ethical critique of slaveholders.’</a:t>
            </a:r>
          </a:p>
          <a:p>
            <a:pPr marL="0"/>
            <a:r>
              <a:rPr lang="en-US" sz="2200"/>
              <a:t>Glancy, ‘Slavery and the Rise of Christianity’</a:t>
            </a:r>
            <a:endParaRPr lang="en-US" sz="2200">
              <a:effectLst/>
            </a:endParaRPr>
          </a:p>
          <a:p>
            <a:endParaRPr lang="en-US" sz="2200" dirty="0"/>
          </a:p>
        </p:txBody>
      </p:sp>
      <p:pic>
        <p:nvPicPr>
          <p:cNvPr id="5" name="Content Placeholder 5">
            <a:extLst>
              <a:ext uri="{FF2B5EF4-FFF2-40B4-BE49-F238E27FC236}">
                <a16:creationId xmlns:a16="http://schemas.microsoft.com/office/drawing/2014/main" id="{0C67626E-2F61-7BDC-9C04-1927310C51A4}"/>
              </a:ext>
            </a:extLst>
          </p:cNvPr>
          <p:cNvPicPr>
            <a:picLocks noGrp="1" noChangeAspect="1"/>
          </p:cNvPicPr>
          <p:nvPr>
            <p:ph sz="half" idx="2"/>
          </p:nvPr>
        </p:nvPicPr>
        <p:blipFill>
          <a:blip r:embed="rId3"/>
          <a:stretch>
            <a:fillRect/>
          </a:stretch>
        </p:blipFill>
        <p:spPr>
          <a:xfrm>
            <a:off x="6099048" y="1108939"/>
            <a:ext cx="5458968" cy="4640122"/>
          </a:xfrm>
          <a:prstGeom prst="rect">
            <a:avLst/>
          </a:prstGeom>
        </p:spPr>
      </p:pic>
    </p:spTree>
    <p:extLst>
      <p:ext uri="{BB962C8B-B14F-4D97-AF65-F5344CB8AC3E}">
        <p14:creationId xmlns:p14="http://schemas.microsoft.com/office/powerpoint/2010/main" val="1075200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CD414C-E36F-AA33-4E70-8688C4B9E886}"/>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a:t>Medieval Christianity and Slavery (476-c1500CE)</a:t>
            </a:r>
          </a:p>
        </p:txBody>
      </p:sp>
      <p:sp>
        <p:nvSpPr>
          <p:cNvPr id="2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94225EA-A47F-0FAF-AABA-139965D12D0F}"/>
              </a:ext>
            </a:extLst>
          </p:cNvPr>
          <p:cNvSpPr>
            <a:spLocks noGrp="1"/>
          </p:cNvSpPr>
          <p:nvPr>
            <p:ph sz="half" idx="1"/>
          </p:nvPr>
        </p:nvSpPr>
        <p:spPr>
          <a:xfrm>
            <a:off x="572493" y="2071316"/>
            <a:ext cx="6713552" cy="4119172"/>
          </a:xfrm>
        </p:spPr>
        <p:txBody>
          <a:bodyPr vert="horz" lIns="91440" tIns="45720" rIns="91440" bIns="45720" rtlCol="0" anchor="t">
            <a:normAutofit/>
          </a:bodyPr>
          <a:lstStyle/>
          <a:p>
            <a:r>
              <a:rPr lang="en-US" sz="2200" dirty="0"/>
              <a:t>‘Although there exists a general belief that slavery gradually died out in Europe during the Middle Ages, slavery and slave markets existed in Christian Europe throughout this period. Italian merchants… were major figures in the trade.’ </a:t>
            </a:r>
          </a:p>
          <a:p>
            <a:pPr marL="0" indent="0">
              <a:buNone/>
            </a:pPr>
            <a:r>
              <a:rPr lang="en-US" sz="2200" dirty="0"/>
              <a:t>	Muldoon, ‘Spiritual Freedom, Physical Slavery’</a:t>
            </a:r>
          </a:p>
          <a:p>
            <a:r>
              <a:rPr lang="en-US" sz="2200" dirty="0"/>
              <a:t>In Europe itself, chattel slavery was increasingly replaced by other forms of unfree </a:t>
            </a:r>
            <a:r>
              <a:rPr lang="en-US" sz="2200" dirty="0" err="1"/>
              <a:t>labour</a:t>
            </a:r>
            <a:r>
              <a:rPr lang="en-US" sz="2200" dirty="0"/>
              <a:t> (‘serfdom’) but some  Europeans participated actively in selling and buying enslaved non-Christians (including Balkan and Muslim people).</a:t>
            </a:r>
          </a:p>
          <a:p>
            <a:pPr marL="0"/>
            <a:endParaRPr lang="en-US" sz="2200" dirty="0"/>
          </a:p>
          <a:p>
            <a:endParaRPr lang="en-US" sz="2200" dirty="0"/>
          </a:p>
        </p:txBody>
      </p:sp>
      <p:pic>
        <p:nvPicPr>
          <p:cNvPr id="13" name="Content Placeholder 12" descr="A screenshot of a computer screen&#10;&#10;Description automatically generated">
            <a:extLst>
              <a:ext uri="{FF2B5EF4-FFF2-40B4-BE49-F238E27FC236}">
                <a16:creationId xmlns:a16="http://schemas.microsoft.com/office/drawing/2014/main" id="{07A1556A-6FA7-6212-936A-3C673C0749EF}"/>
              </a:ext>
            </a:extLst>
          </p:cNvPr>
          <p:cNvPicPr>
            <a:picLocks noGrp="1" noChangeAspect="1"/>
          </p:cNvPicPr>
          <p:nvPr>
            <p:ph sz="half" idx="2"/>
          </p:nvPr>
        </p:nvPicPr>
        <p:blipFill rotWithShape="1">
          <a:blip r:embed="rId3"/>
          <a:srcRect t="2293" r="4" b="8318"/>
          <a:stretch/>
        </p:blipFill>
        <p:spPr>
          <a:xfrm>
            <a:off x="7675658" y="2093976"/>
            <a:ext cx="3941064" cy="4096512"/>
          </a:xfrm>
          <a:prstGeom prst="rect">
            <a:avLst/>
          </a:prstGeom>
        </p:spPr>
      </p:pic>
    </p:spTree>
    <p:extLst>
      <p:ext uri="{BB962C8B-B14F-4D97-AF65-F5344CB8AC3E}">
        <p14:creationId xmlns:p14="http://schemas.microsoft.com/office/powerpoint/2010/main" val="832545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6">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5BA733A-9722-31F7-6626-20F015157703}"/>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kern="1200">
                <a:solidFill>
                  <a:schemeClr val="tx1"/>
                </a:solidFill>
                <a:latin typeface="+mj-lt"/>
                <a:ea typeface="+mj-ea"/>
                <a:cs typeface="+mj-cs"/>
              </a:rPr>
              <a:t>Medieval Christianity and Slavery </a:t>
            </a:r>
          </a:p>
        </p:txBody>
      </p:sp>
      <p:sp>
        <p:nvSpPr>
          <p:cNvPr id="3" name="Content Placeholder 2">
            <a:extLst>
              <a:ext uri="{FF2B5EF4-FFF2-40B4-BE49-F238E27FC236}">
                <a16:creationId xmlns:a16="http://schemas.microsoft.com/office/drawing/2014/main" id="{2EA1B0BC-781E-5AD4-1562-E96600402272}"/>
              </a:ext>
            </a:extLst>
          </p:cNvPr>
          <p:cNvSpPr>
            <a:spLocks/>
          </p:cNvSpPr>
          <p:nvPr/>
        </p:nvSpPr>
        <p:spPr>
          <a:xfrm>
            <a:off x="930244" y="1825625"/>
            <a:ext cx="6734947" cy="4351338"/>
          </a:xfrm>
          <a:prstGeom prst="rect">
            <a:avLst/>
          </a:prstGeom>
        </p:spPr>
        <p:txBody>
          <a:bodyPr>
            <a:normAutofit fontScale="85000" lnSpcReduction="20000"/>
          </a:bodyPr>
          <a:lstStyle/>
          <a:p>
            <a:pPr defTabSz="443123"/>
            <a:r>
              <a:rPr lang="en-US" sz="3049" kern="1200">
                <a:solidFill>
                  <a:schemeClr val="tx1"/>
                </a:solidFill>
                <a:latin typeface="+mn-lt"/>
                <a:ea typeface="+mn-ea"/>
                <a:cs typeface="+mn-cs"/>
              </a:rPr>
              <a:t>With the emergence of canon law during this period, slavery became the focus of legal reflection and codification:</a:t>
            </a:r>
          </a:p>
          <a:p>
            <a:pPr defTabSz="443123"/>
            <a:endParaRPr lang="en-US" sz="3049" kern="1200">
              <a:solidFill>
                <a:schemeClr val="tx1"/>
              </a:solidFill>
              <a:latin typeface="+mn-lt"/>
              <a:ea typeface="+mn-ea"/>
              <a:cs typeface="+mn-cs"/>
            </a:endParaRPr>
          </a:p>
          <a:p>
            <a:pPr marL="497891" indent="-497891" defTabSz="443123">
              <a:buFont typeface="Arial" panose="020B0604020202020204" pitchFamily="34" charset="0"/>
              <a:buChar char="•"/>
            </a:pPr>
            <a:r>
              <a:rPr lang="en-US" sz="3049" kern="1200">
                <a:solidFill>
                  <a:schemeClr val="tx1"/>
                </a:solidFill>
                <a:latin typeface="+mn-lt"/>
                <a:ea typeface="+mn-ea"/>
                <a:cs typeface="+mn-cs"/>
              </a:rPr>
              <a:t>Christians could not be taken as slaves under canon law</a:t>
            </a:r>
          </a:p>
          <a:p>
            <a:pPr marL="497891" indent="-497891" defTabSz="443123">
              <a:buFont typeface="Arial" panose="020B0604020202020204" pitchFamily="34" charset="0"/>
              <a:buChar char="•"/>
            </a:pPr>
            <a:r>
              <a:rPr lang="en-US" sz="3049" kern="1200">
                <a:solidFill>
                  <a:schemeClr val="tx1"/>
                </a:solidFill>
                <a:latin typeface="+mn-lt"/>
                <a:ea typeface="+mn-ea"/>
                <a:cs typeface="+mn-cs"/>
              </a:rPr>
              <a:t>People who were baptized after being enslaved did not need to be released (though slaveholders were encouraged to do so)</a:t>
            </a:r>
          </a:p>
          <a:p>
            <a:pPr marL="497891" indent="-497891" defTabSz="443123">
              <a:buFont typeface="Arial" panose="020B0604020202020204" pitchFamily="34" charset="0"/>
              <a:buChar char="•"/>
            </a:pPr>
            <a:r>
              <a:rPr lang="en-US" sz="3049" kern="1200">
                <a:solidFill>
                  <a:schemeClr val="tx1"/>
                </a:solidFill>
                <a:latin typeface="+mn-lt"/>
                <a:ea typeface="+mn-ea"/>
                <a:cs typeface="+mn-cs"/>
              </a:rPr>
              <a:t>Marriage between enslaved people was encouraged and legal; married couples could not be separated.</a:t>
            </a:r>
          </a:p>
          <a:p>
            <a:pPr defTabSz="443123"/>
            <a:endParaRPr lang="en-US" sz="1744" kern="1200">
              <a:solidFill>
                <a:schemeClr val="tx1"/>
              </a:solidFill>
              <a:latin typeface="+mn-lt"/>
              <a:ea typeface="+mn-ea"/>
              <a:cs typeface="+mn-cs"/>
            </a:endParaRPr>
          </a:p>
          <a:p>
            <a:pPr marL="0" indent="0">
              <a:buNone/>
            </a:pPr>
            <a:endParaRPr lang="en-US" dirty="0"/>
          </a:p>
        </p:txBody>
      </p:sp>
      <p:pic>
        <p:nvPicPr>
          <p:cNvPr id="6" name="Content Placeholder 5" descr="A group of men and a group of people&#10;&#10;Description automatically generated">
            <a:extLst>
              <a:ext uri="{FF2B5EF4-FFF2-40B4-BE49-F238E27FC236}">
                <a16:creationId xmlns:a16="http://schemas.microsoft.com/office/drawing/2014/main" id="{27C5BF43-C26A-5BD3-C24C-C082DBA752D8}"/>
              </a:ext>
            </a:extLst>
          </p:cNvPr>
          <p:cNvPicPr>
            <a:picLocks noChangeAspect="1"/>
          </p:cNvPicPr>
          <p:nvPr/>
        </p:nvPicPr>
        <p:blipFill>
          <a:blip r:embed="rId3"/>
          <a:stretch>
            <a:fillRect/>
          </a:stretch>
        </p:blipFill>
        <p:spPr>
          <a:xfrm>
            <a:off x="7856848" y="2227840"/>
            <a:ext cx="3404907" cy="2321307"/>
          </a:xfrm>
          <a:prstGeom prst="rect">
            <a:avLst/>
          </a:prstGeom>
        </p:spPr>
      </p:pic>
      <p:sp>
        <p:nvSpPr>
          <p:cNvPr id="7" name="TextBox 6">
            <a:extLst>
              <a:ext uri="{FF2B5EF4-FFF2-40B4-BE49-F238E27FC236}">
                <a16:creationId xmlns:a16="http://schemas.microsoft.com/office/drawing/2014/main" id="{472F877A-AB1A-CF52-9393-D27D4E9C5A67}"/>
              </a:ext>
            </a:extLst>
          </p:cNvPr>
          <p:cNvSpPr txBox="1"/>
          <p:nvPr/>
        </p:nvSpPr>
        <p:spPr>
          <a:xfrm>
            <a:off x="8156312" y="4787450"/>
            <a:ext cx="2958705" cy="916751"/>
          </a:xfrm>
          <a:prstGeom prst="rect">
            <a:avLst/>
          </a:prstGeom>
          <a:noFill/>
        </p:spPr>
        <p:txBody>
          <a:bodyPr wrap="square" rtlCol="0">
            <a:spAutoFit/>
          </a:bodyPr>
          <a:lstStyle/>
          <a:p>
            <a:pPr defTabSz="443123"/>
            <a:r>
              <a:rPr lang="en-US" sz="1744" kern="1200">
                <a:solidFill>
                  <a:schemeClr val="tx1"/>
                </a:solidFill>
                <a:latin typeface="+mn-lt"/>
                <a:ea typeface="+mn-ea"/>
                <a:cs typeface="+mn-cs"/>
              </a:rPr>
              <a:t>Pope Gregory I observes Angle (English) slaves at a slave market in Rome.</a:t>
            </a:r>
            <a:endParaRPr lang="en-US"/>
          </a:p>
        </p:txBody>
      </p:sp>
    </p:spTree>
    <p:extLst>
      <p:ext uri="{BB962C8B-B14F-4D97-AF65-F5344CB8AC3E}">
        <p14:creationId xmlns:p14="http://schemas.microsoft.com/office/powerpoint/2010/main" val="13991423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1947</TotalTime>
  <Words>1905</Words>
  <Application>Microsoft Macintosh PowerPoint</Application>
  <PresentationFormat>Widescreen</PresentationFormat>
  <Paragraphs>110</Paragraphs>
  <Slides>20</Slides>
  <Notes>11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Aptos</vt:lpstr>
      <vt:lpstr>Aptos Display</vt:lpstr>
      <vt:lpstr>Arial</vt:lpstr>
      <vt:lpstr>Calibri</vt:lpstr>
      <vt:lpstr>Office Theme</vt:lpstr>
      <vt:lpstr>Christianity: Challenges and Responses</vt:lpstr>
      <vt:lpstr>My areas of research</vt:lpstr>
      <vt:lpstr>Challenges for/to Christianity</vt:lpstr>
      <vt:lpstr>Christianity and Slavery</vt:lpstr>
      <vt:lpstr>What is meant by ‘slavery’?</vt:lpstr>
      <vt:lpstr>Early Christianity and Slavery</vt:lpstr>
      <vt:lpstr>Early Christianity and Slavery</vt:lpstr>
      <vt:lpstr>Medieval Christianity and Slavery (476-c1500CE)</vt:lpstr>
      <vt:lpstr>Medieval Christianity and Slavery </vt:lpstr>
      <vt:lpstr>Slavery and European Empires</vt:lpstr>
      <vt:lpstr>Atlantic Slave Trade in 2 minutes</vt:lpstr>
      <vt:lpstr>Catholic Empires</vt:lpstr>
      <vt:lpstr>Catholic Empires</vt:lpstr>
      <vt:lpstr>Protestant Empires</vt:lpstr>
      <vt:lpstr>Abolition</vt:lpstr>
      <vt:lpstr>Abolition</vt:lpstr>
      <vt:lpstr>Abolition</vt:lpstr>
      <vt:lpstr>Christianity and Slavery</vt:lpstr>
      <vt:lpstr>Christianity and Slavery</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Christianity: Challenge and Response</dc:title>
  <dc:creator>Joanna Cruickshank</dc:creator>
  <cp:lastModifiedBy>Joanna Cruickshank</cp:lastModifiedBy>
  <cp:revision>9</cp:revision>
  <dcterms:created xsi:type="dcterms:W3CDTF">2024-03-13T01:52:15Z</dcterms:created>
  <dcterms:modified xsi:type="dcterms:W3CDTF">2024-03-19T02:02:47Z</dcterms:modified>
</cp:coreProperties>
</file>